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3" r:id="rId6"/>
  </p:sldMasterIdLst>
  <p:notesMasterIdLst>
    <p:notesMasterId r:id="rId27"/>
  </p:notesMasterIdLst>
  <p:sldIdLst>
    <p:sldId id="322" r:id="rId7"/>
    <p:sldId id="2495" r:id="rId8"/>
    <p:sldId id="2468" r:id="rId9"/>
    <p:sldId id="2419" r:id="rId10"/>
    <p:sldId id="2455" r:id="rId11"/>
    <p:sldId id="2492" r:id="rId12"/>
    <p:sldId id="2489" r:id="rId13"/>
    <p:sldId id="2490" r:id="rId14"/>
    <p:sldId id="2491" r:id="rId15"/>
    <p:sldId id="2456" r:id="rId16"/>
    <p:sldId id="2496" r:id="rId17"/>
    <p:sldId id="2503" r:id="rId18"/>
    <p:sldId id="2499" r:id="rId19"/>
    <p:sldId id="2505" r:id="rId20"/>
    <p:sldId id="2494" r:id="rId21"/>
    <p:sldId id="2507" r:id="rId22"/>
    <p:sldId id="2501" r:id="rId23"/>
    <p:sldId id="2508" r:id="rId24"/>
    <p:sldId id="2502" r:id="rId25"/>
    <p:sldId id="24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F7398-C735-4C38-8F4E-8C4C565E3048}" v="4" dt="2025-02-12T07:50:49.2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6760" autoAdjust="0"/>
  </p:normalViewPr>
  <p:slideViewPr>
    <p:cSldViewPr snapToGrid="0">
      <p:cViewPr varScale="1">
        <p:scale>
          <a:sx n="85" d="100"/>
          <a:sy n="85" d="100"/>
        </p:scale>
        <p:origin x="1026" y="7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za Juma" userId="314645ab-4583-4d26-9c1f-e3f550e99403" providerId="ADAL" clId="{D6DF7398-C735-4C38-8F4E-8C4C565E3048}"/>
    <pc:docChg chg="undo redo custSel addSld delSld modSld">
      <pc:chgData name="Niza Juma" userId="314645ab-4583-4d26-9c1f-e3f550e99403" providerId="ADAL" clId="{D6DF7398-C735-4C38-8F4E-8C4C565E3048}" dt="2025-02-12T07:51:00.709" v="418" actId="27636"/>
      <pc:docMkLst>
        <pc:docMk/>
      </pc:docMkLst>
      <pc:sldChg chg="modSp mod">
        <pc:chgData name="Niza Juma" userId="314645ab-4583-4d26-9c1f-e3f550e99403" providerId="ADAL" clId="{D6DF7398-C735-4C38-8F4E-8C4C565E3048}" dt="2025-02-10T11:39:55.183" v="41" actId="20577"/>
        <pc:sldMkLst>
          <pc:docMk/>
          <pc:sldMk cId="2206161034" sldId="2419"/>
        </pc:sldMkLst>
        <pc:spChg chg="mod">
          <ac:chgData name="Niza Juma" userId="314645ab-4583-4d26-9c1f-e3f550e99403" providerId="ADAL" clId="{D6DF7398-C735-4C38-8F4E-8C4C565E3048}" dt="2025-02-10T11:39:55.183" v="41" actId="20577"/>
          <ac:spMkLst>
            <pc:docMk/>
            <pc:sldMk cId="2206161034" sldId="2419"/>
            <ac:spMk id="3" creationId="{B172A011-4062-045A-90CC-50A1D6D66C00}"/>
          </ac:spMkLst>
        </pc:spChg>
      </pc:sldChg>
      <pc:sldChg chg="modSp mod">
        <pc:chgData name="Niza Juma" userId="314645ab-4583-4d26-9c1f-e3f550e99403" providerId="ADAL" clId="{D6DF7398-C735-4C38-8F4E-8C4C565E3048}" dt="2025-02-10T11:45:50.734" v="308" actId="13926"/>
        <pc:sldMkLst>
          <pc:docMk/>
          <pc:sldMk cId="3544385407" sldId="2455"/>
        </pc:sldMkLst>
        <pc:spChg chg="mod">
          <ac:chgData name="Niza Juma" userId="314645ab-4583-4d26-9c1f-e3f550e99403" providerId="ADAL" clId="{D6DF7398-C735-4C38-8F4E-8C4C565E3048}" dt="2025-02-10T11:45:50.734" v="308" actId="13926"/>
          <ac:spMkLst>
            <pc:docMk/>
            <pc:sldMk cId="3544385407" sldId="2455"/>
            <ac:spMk id="3" creationId="{C241864E-9EDE-20AD-0A77-8FE2EDEAEE7B}"/>
          </ac:spMkLst>
        </pc:spChg>
      </pc:sldChg>
      <pc:sldChg chg="modSp mod">
        <pc:chgData name="Niza Juma" userId="314645ab-4583-4d26-9c1f-e3f550e99403" providerId="ADAL" clId="{D6DF7398-C735-4C38-8F4E-8C4C565E3048}" dt="2025-02-10T11:39:38.869" v="29" actId="20577"/>
        <pc:sldMkLst>
          <pc:docMk/>
          <pc:sldMk cId="2743327013" sldId="2468"/>
        </pc:sldMkLst>
        <pc:spChg chg="mod">
          <ac:chgData name="Niza Juma" userId="314645ab-4583-4d26-9c1f-e3f550e99403" providerId="ADAL" clId="{D6DF7398-C735-4C38-8F4E-8C4C565E3048}" dt="2025-02-10T11:39:38.869" v="29" actId="20577"/>
          <ac:spMkLst>
            <pc:docMk/>
            <pc:sldMk cId="2743327013" sldId="2468"/>
            <ac:spMk id="12" creationId="{404580A5-A8D3-C9BA-38AD-56AECA629AE6}"/>
          </ac:spMkLst>
        </pc:spChg>
      </pc:sldChg>
      <pc:sldChg chg="modSp mod">
        <pc:chgData name="Niza Juma" userId="314645ab-4583-4d26-9c1f-e3f550e99403" providerId="ADAL" clId="{D6DF7398-C735-4C38-8F4E-8C4C565E3048}" dt="2025-02-10T11:39:24.380" v="13" actId="20577"/>
        <pc:sldMkLst>
          <pc:docMk/>
          <pc:sldMk cId="1069207971" sldId="2495"/>
        </pc:sldMkLst>
        <pc:spChg chg="mod">
          <ac:chgData name="Niza Juma" userId="314645ab-4583-4d26-9c1f-e3f550e99403" providerId="ADAL" clId="{D6DF7398-C735-4C38-8F4E-8C4C565E3048}" dt="2025-02-10T11:39:24.380" v="13" actId="20577"/>
          <ac:spMkLst>
            <pc:docMk/>
            <pc:sldMk cId="1069207971" sldId="2495"/>
            <ac:spMk id="6" creationId="{CC85B415-44F4-40F7-524B-583F9122D68D}"/>
          </ac:spMkLst>
        </pc:spChg>
      </pc:sldChg>
      <pc:sldChg chg="modSp mod">
        <pc:chgData name="Niza Juma" userId="314645ab-4583-4d26-9c1f-e3f550e99403" providerId="ADAL" clId="{D6DF7398-C735-4C38-8F4E-8C4C565E3048}" dt="2025-02-10T11:42:21.134" v="301"/>
        <pc:sldMkLst>
          <pc:docMk/>
          <pc:sldMk cId="3812947876" sldId="2496"/>
        </pc:sldMkLst>
        <pc:graphicFrameChg chg="mod modGraphic">
          <ac:chgData name="Niza Juma" userId="314645ab-4583-4d26-9c1f-e3f550e99403" providerId="ADAL" clId="{D6DF7398-C735-4C38-8F4E-8C4C565E3048}" dt="2025-02-10T11:42:21.134" v="301"/>
          <ac:graphicFrameMkLst>
            <pc:docMk/>
            <pc:sldMk cId="3812947876" sldId="2496"/>
            <ac:graphicFrameMk id="4" creationId="{31385B02-8C29-BB59-7293-B104C7B58D58}"/>
          </ac:graphicFrameMkLst>
        </pc:graphicFrameChg>
      </pc:sldChg>
      <pc:sldChg chg="addSp delSp modSp mod">
        <pc:chgData name="Niza Juma" userId="314645ab-4583-4d26-9c1f-e3f550e99403" providerId="ADAL" clId="{D6DF7398-C735-4C38-8F4E-8C4C565E3048}" dt="2025-02-12T07:50:51.470" v="416" actId="27614"/>
        <pc:sldMkLst>
          <pc:docMk/>
          <pc:sldMk cId="693758502" sldId="2501"/>
        </pc:sldMkLst>
        <pc:spChg chg="mod">
          <ac:chgData name="Niza Juma" userId="314645ab-4583-4d26-9c1f-e3f550e99403" providerId="ADAL" clId="{D6DF7398-C735-4C38-8F4E-8C4C565E3048}" dt="2025-02-12T07:49:33.047" v="412" actId="27636"/>
          <ac:spMkLst>
            <pc:docMk/>
            <pc:sldMk cId="693758502" sldId="2501"/>
            <ac:spMk id="3" creationId="{814D091C-2EE3-4B3B-8F54-ECF3C88FDF4D}"/>
          </ac:spMkLst>
        </pc:spChg>
        <pc:spChg chg="add mod">
          <ac:chgData name="Niza Juma" userId="314645ab-4583-4d26-9c1f-e3f550e99403" providerId="ADAL" clId="{D6DF7398-C735-4C38-8F4E-8C4C565E3048}" dt="2025-02-12T07:50:49.224" v="415" actId="931"/>
          <ac:spMkLst>
            <pc:docMk/>
            <pc:sldMk cId="693758502" sldId="2501"/>
            <ac:spMk id="5" creationId="{6492BD6B-5CCA-DDD4-6806-F4EBA319EEEA}"/>
          </ac:spMkLst>
        </pc:spChg>
        <pc:spChg chg="mod">
          <ac:chgData name="Niza Juma" userId="314645ab-4583-4d26-9c1f-e3f550e99403" providerId="ADAL" clId="{D6DF7398-C735-4C38-8F4E-8C4C565E3048}" dt="2025-02-12T07:49:28.665" v="410" actId="20577"/>
          <ac:spMkLst>
            <pc:docMk/>
            <pc:sldMk cId="693758502" sldId="2501"/>
            <ac:spMk id="6" creationId="{98423AF1-E0EC-0DF3-B5FC-520A0D6C6AC0}"/>
          </ac:spMkLst>
        </pc:spChg>
        <pc:spChg chg="del mod">
          <ac:chgData name="Niza Juma" userId="314645ab-4583-4d26-9c1f-e3f550e99403" providerId="ADAL" clId="{D6DF7398-C735-4C38-8F4E-8C4C565E3048}" dt="2025-02-12T07:50:49.224" v="415" actId="931"/>
          <ac:spMkLst>
            <pc:docMk/>
            <pc:sldMk cId="693758502" sldId="2501"/>
            <ac:spMk id="7" creationId="{43A174C4-12C2-665B-7AB6-21FF00CCDE6A}"/>
          </ac:spMkLst>
        </pc:spChg>
        <pc:picChg chg="add mod">
          <ac:chgData name="Niza Juma" userId="314645ab-4583-4d26-9c1f-e3f550e99403" providerId="ADAL" clId="{D6DF7398-C735-4C38-8F4E-8C4C565E3048}" dt="2025-02-12T07:50:51.470" v="416" actId="27614"/>
          <ac:picMkLst>
            <pc:docMk/>
            <pc:sldMk cId="693758502" sldId="2501"/>
            <ac:picMk id="4" creationId="{F50D4A81-E536-1A6C-7C9C-D35023770653}"/>
          </ac:picMkLst>
        </pc:picChg>
      </pc:sldChg>
      <pc:sldChg chg="modSp mod">
        <pc:chgData name="Niza Juma" userId="314645ab-4583-4d26-9c1f-e3f550e99403" providerId="ADAL" clId="{D6DF7398-C735-4C38-8F4E-8C4C565E3048}" dt="2025-02-10T11:57:09.831" v="392" actId="13926"/>
        <pc:sldMkLst>
          <pc:docMk/>
          <pc:sldMk cId="3812147122" sldId="2502"/>
        </pc:sldMkLst>
        <pc:spChg chg="mod">
          <ac:chgData name="Niza Juma" userId="314645ab-4583-4d26-9c1f-e3f550e99403" providerId="ADAL" clId="{D6DF7398-C735-4C38-8F4E-8C4C565E3048}" dt="2025-02-10T11:57:09.831" v="392" actId="13926"/>
          <ac:spMkLst>
            <pc:docMk/>
            <pc:sldMk cId="3812147122" sldId="2502"/>
            <ac:spMk id="3" creationId="{32334CE0-BB63-433B-9CBC-D064EDA563DB}"/>
          </ac:spMkLst>
        </pc:spChg>
      </pc:sldChg>
      <pc:sldChg chg="del">
        <pc:chgData name="Niza Juma" userId="314645ab-4583-4d26-9c1f-e3f550e99403" providerId="ADAL" clId="{D6DF7398-C735-4C38-8F4E-8C4C565E3048}" dt="2025-02-10T11:44:40.068" v="302" actId="2696"/>
        <pc:sldMkLst>
          <pc:docMk/>
          <pc:sldMk cId="105506090" sldId="2506"/>
        </pc:sldMkLst>
      </pc:sldChg>
      <pc:sldChg chg="modSp add mod">
        <pc:chgData name="Niza Juma" userId="314645ab-4583-4d26-9c1f-e3f550e99403" providerId="ADAL" clId="{D6DF7398-C735-4C38-8F4E-8C4C565E3048}" dt="2025-02-12T07:51:00.709" v="418" actId="27636"/>
        <pc:sldMkLst>
          <pc:docMk/>
          <pc:sldMk cId="405826776" sldId="2508"/>
        </pc:sldMkLst>
        <pc:spChg chg="mod">
          <ac:chgData name="Niza Juma" userId="314645ab-4583-4d26-9c1f-e3f550e99403" providerId="ADAL" clId="{D6DF7398-C735-4C38-8F4E-8C4C565E3048}" dt="2025-02-12T07:51:00.709" v="418" actId="27636"/>
          <ac:spMkLst>
            <pc:docMk/>
            <pc:sldMk cId="405826776" sldId="2508"/>
            <ac:spMk id="3" creationId="{05D8D618-7D6B-13DE-0D55-F0DEF0D9BA0A}"/>
          </ac:spMkLst>
        </pc:spChg>
      </pc:sldChg>
      <pc:sldChg chg="del">
        <pc:chgData name="Niza Juma" userId="314645ab-4583-4d26-9c1f-e3f550e99403" providerId="ADAL" clId="{D6DF7398-C735-4C38-8F4E-8C4C565E3048}" dt="2025-02-10T11:44:42.339" v="303" actId="2696"/>
        <pc:sldMkLst>
          <pc:docMk/>
          <pc:sldMk cId="3300221673" sldId="2508"/>
        </pc:sldMkLst>
      </pc:sldChg>
      <pc:sldChg chg="del">
        <pc:chgData name="Niza Juma" userId="314645ab-4583-4d26-9c1f-e3f550e99403" providerId="ADAL" clId="{D6DF7398-C735-4C38-8F4E-8C4C565E3048}" dt="2025-02-10T11:44:47.810" v="304" actId="2696"/>
        <pc:sldMkLst>
          <pc:docMk/>
          <pc:sldMk cId="1831214454" sldId="2509"/>
        </pc:sldMkLst>
      </pc:sldChg>
      <pc:sldChg chg="add del">
        <pc:chgData name="Niza Juma" userId="314645ab-4583-4d26-9c1f-e3f550e99403" providerId="ADAL" clId="{D6DF7398-C735-4C38-8F4E-8C4C565E3048}" dt="2025-02-10T11:56:47.467" v="387" actId="2696"/>
        <pc:sldMkLst>
          <pc:docMk/>
          <pc:sldMk cId="2228347739" sldId="2510"/>
        </pc:sldMkLst>
      </pc:sldChg>
      <pc:sldChg chg="add del">
        <pc:chgData name="Niza Juma" userId="314645ab-4583-4d26-9c1f-e3f550e99403" providerId="ADAL" clId="{D6DF7398-C735-4C38-8F4E-8C4C565E3048}" dt="2025-02-10T11:56:47.998" v="388" actId="2696"/>
        <pc:sldMkLst>
          <pc:docMk/>
          <pc:sldMk cId="2345350214" sldId="25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4CBF-9416-49ED-B970-CB7BFBB65A33}" type="datetimeFigureOut">
              <a:rPr lang="en-GB" smtClean="0"/>
              <a:t>12/02/2025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1E11E-63B6-4234-81B0-5FE1FE7DA8D9}" type="slidenum">
              <a:rPr lang="en-GB" smtClean="0"/>
              <a:t>‹#›</a:t>
            </a:fld>
            <a:endParaRPr lang="en-GB"/>
          </a:p>
        </p:txBody>
      </p:sp>
    </p:spTree>
    <p:extLst>
      <p:ext uri="{BB962C8B-B14F-4D97-AF65-F5344CB8AC3E}">
        <p14:creationId xmlns:p14="http://schemas.microsoft.com/office/powerpoint/2010/main" val="50870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1841E11E-63B6-4234-81B0-5FE1FE7DA8D9}" type="slidenum">
              <a:rPr lang="en-GB" smtClean="0"/>
              <a:t>5</a:t>
            </a:fld>
            <a:endParaRPr lang="en-GB"/>
          </a:p>
        </p:txBody>
      </p:sp>
    </p:spTree>
    <p:extLst>
      <p:ext uri="{BB962C8B-B14F-4D97-AF65-F5344CB8AC3E}">
        <p14:creationId xmlns:p14="http://schemas.microsoft.com/office/powerpoint/2010/main" val="275200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1E11E-63B6-4234-81B0-5FE1FE7DA8D9}" type="slidenum">
              <a:rPr lang="en-GB" smtClean="0"/>
              <a:t>12</a:t>
            </a:fld>
            <a:endParaRPr lang="en-GB"/>
          </a:p>
        </p:txBody>
      </p:sp>
    </p:spTree>
    <p:extLst>
      <p:ext uri="{BB962C8B-B14F-4D97-AF65-F5344CB8AC3E}">
        <p14:creationId xmlns:p14="http://schemas.microsoft.com/office/powerpoint/2010/main" val="286935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1E11E-63B6-4234-81B0-5FE1FE7DA8D9}" type="slidenum">
              <a:rPr lang="en-GB" smtClean="0"/>
              <a:t>17</a:t>
            </a:fld>
            <a:endParaRPr lang="en-GB"/>
          </a:p>
        </p:txBody>
      </p:sp>
    </p:spTree>
    <p:extLst>
      <p:ext uri="{BB962C8B-B14F-4D97-AF65-F5344CB8AC3E}">
        <p14:creationId xmlns:p14="http://schemas.microsoft.com/office/powerpoint/2010/main" val="135367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976F-905C-ADF4-082D-9BA71BE30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DE42B-1AF8-3AA1-34FB-A1AD9A77E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D18DA-151C-5F21-46F3-0004F5691A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65D1C-B125-EA49-9B7E-136B83B75CE8}"/>
              </a:ext>
            </a:extLst>
          </p:cNvPr>
          <p:cNvSpPr>
            <a:spLocks noGrp="1"/>
          </p:cNvSpPr>
          <p:nvPr>
            <p:ph type="sldNum" sz="quarter" idx="5"/>
          </p:nvPr>
        </p:nvSpPr>
        <p:spPr/>
        <p:txBody>
          <a:bodyPr/>
          <a:lstStyle/>
          <a:p>
            <a:fld id="{1841E11E-63B6-4234-81B0-5FE1FE7DA8D9}" type="slidenum">
              <a:rPr lang="en-GB" smtClean="0"/>
              <a:t>18</a:t>
            </a:fld>
            <a:endParaRPr lang="en-GB"/>
          </a:p>
        </p:txBody>
      </p:sp>
    </p:spTree>
    <p:extLst>
      <p:ext uri="{BB962C8B-B14F-4D97-AF65-F5344CB8AC3E}">
        <p14:creationId xmlns:p14="http://schemas.microsoft.com/office/powerpoint/2010/main" val="2680151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1E11E-63B6-4234-81B0-5FE1FE7DA8D9}" type="slidenum">
              <a:rPr lang="en-GB" smtClean="0"/>
              <a:t>19</a:t>
            </a:fld>
            <a:endParaRPr lang="en-GB"/>
          </a:p>
        </p:txBody>
      </p:sp>
    </p:spTree>
    <p:extLst>
      <p:ext uri="{BB962C8B-B14F-4D97-AF65-F5344CB8AC3E}">
        <p14:creationId xmlns:p14="http://schemas.microsoft.com/office/powerpoint/2010/main" val="36549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24030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wo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lstStyle/>
          <a:p>
            <a:pPr lvl="0"/>
            <a:endParaRPr lang="en-GB" dirty="0"/>
          </a:p>
        </p:txBody>
      </p:sp>
      <p:sp>
        <p:nvSpPr>
          <p:cNvPr id="4" name="Content Placeholder 3"/>
          <p:cNvSpPr>
            <a:spLocks noGrp="1"/>
          </p:cNvSpPr>
          <p:nvPr>
            <p:ph sz="half" idx="2"/>
          </p:nvPr>
        </p:nvSpPr>
        <p:spPr>
          <a:xfrm>
            <a:off x="6197600" y="2180861"/>
            <a:ext cx="5659040" cy="4320481"/>
          </a:xfrm>
        </p:spPr>
        <p:txBody>
          <a:bodyPr/>
          <a:lstStyle/>
          <a:p>
            <a:pPr lvl="0"/>
            <a:endParaRPr lang="en-GB" dirty="0"/>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23150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wo Column + Diagra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normAutofit/>
          </a:bodyPr>
          <a:lstStyle>
            <a:lvl1pPr marL="0" indent="0">
              <a:buNone/>
              <a:defRPr sz="1600"/>
            </a:lvl1pPr>
          </a:lstStyle>
          <a:p>
            <a:pPr lvl="0"/>
            <a:endParaRPr lang="en-GB" dirty="0"/>
          </a:p>
        </p:txBody>
      </p:sp>
      <p:sp>
        <p:nvSpPr>
          <p:cNvPr id="4" name="Content Placeholder 3"/>
          <p:cNvSpPr>
            <a:spLocks noGrp="1"/>
          </p:cNvSpPr>
          <p:nvPr>
            <p:ph sz="half" idx="2"/>
          </p:nvPr>
        </p:nvSpPr>
        <p:spPr>
          <a:xfrm>
            <a:off x="6197600" y="2180861"/>
            <a:ext cx="5659040" cy="4320481"/>
          </a:xfrm>
        </p:spPr>
        <p:txBody>
          <a:bodyPr>
            <a:normAutofit/>
          </a:bodyPr>
          <a:lstStyle>
            <a:lvl1pPr marL="0" indent="0">
              <a:buNone/>
              <a:defRPr sz="1600"/>
            </a:lvl1pPr>
          </a:lstStyle>
          <a:p>
            <a:pPr lvl="0"/>
            <a:endParaRPr lang="en-GB" dirty="0"/>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4368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hoice 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7568"/>
            <a:ext cx="12192000" cy="68464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79855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hoic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718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Choice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90047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Choice 4">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4718"/>
            <a:ext cx="12206479" cy="68545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43205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Choice 5">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2"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4287024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Choice 6">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5891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hoice 7">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7572"/>
            <a:ext cx="12196315" cy="68488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49018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hoice 8">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87973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ody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4" name="Content Placeholder 2"/>
          <p:cNvSpPr>
            <a:spLocks noGrp="1"/>
          </p:cNvSpPr>
          <p:nvPr>
            <p:ph sz="half" idx="1"/>
          </p:nvPr>
        </p:nvSpPr>
        <p:spPr>
          <a:xfrm>
            <a:off x="335360" y="2180861"/>
            <a:ext cx="5659040" cy="4320481"/>
          </a:xfrm>
        </p:spPr>
        <p:txBody>
          <a:bodyPr>
            <a:normAutofit/>
          </a:bodyPr>
          <a:lstStyle>
            <a:lvl1pPr marL="0" indent="0">
              <a:buNone/>
              <a:defRPr sz="1600" baseline="0"/>
            </a:lvl1pPr>
            <a:lvl2pPr marL="415190" indent="0">
              <a:buNone/>
              <a:defRPr sz="1600" baseline="0"/>
            </a:lvl2pPr>
            <a:lvl3pPr marL="895178" indent="0">
              <a:buNone/>
              <a:defRPr sz="1600" baseline="0"/>
            </a:lvl3pPr>
            <a:lvl4pPr marL="1375166" indent="0">
              <a:buNone/>
              <a:defRPr sz="1600" baseline="0"/>
            </a:lvl4pPr>
            <a:lvl5pPr marL="1855154" indent="0">
              <a:buNone/>
              <a:defRPr sz="16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8"/>
          <p:cNvSpPr>
            <a:spLocks noGrp="1"/>
          </p:cNvSpPr>
          <p:nvPr>
            <p:ph type="pic" sz="quarter" idx="10"/>
          </p:nvPr>
        </p:nvSpPr>
        <p:spPr>
          <a:xfrm>
            <a:off x="6197600" y="2180860"/>
            <a:ext cx="5659040" cy="4320481"/>
          </a:xfrm>
        </p:spPr>
        <p:txBody>
          <a:bodyPr/>
          <a:lstStyle/>
          <a:p>
            <a:endParaRPr lang="en-GB"/>
          </a:p>
        </p:txBody>
      </p:sp>
    </p:spTree>
    <p:extLst>
      <p:ext uri="{BB962C8B-B14F-4D97-AF65-F5344CB8AC3E}">
        <p14:creationId xmlns:p14="http://schemas.microsoft.com/office/powerpoint/2010/main" val="30870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hoice 9">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208318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Choice 10">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2" y="4718"/>
            <a:ext cx="12206479" cy="68545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149189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hoice 1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13849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Choice 1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17089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hoice 1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72983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Choice 1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612186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Choice 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718"/>
            <a:ext cx="12206480" cy="6854565"/>
          </a:xfrm>
          <a:prstGeom prst="rect">
            <a:avLst/>
          </a:prstGeom>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154426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Choice 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3"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49490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Choice 1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3"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60527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C83911-F245-4338-8D3F-2946E6360A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17" name="Title 2">
            <a:extLst>
              <a:ext uri="{FF2B5EF4-FFF2-40B4-BE49-F238E27FC236}">
                <a16:creationId xmlns:a16="http://schemas.microsoft.com/office/drawing/2014/main" id="{6378D4E6-3223-43FC-8FDC-1C11D5EB0E94}"/>
              </a:ext>
            </a:extLst>
          </p:cNvPr>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1342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Body Tex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197600" y="2180861"/>
            <a:ext cx="5659040" cy="4320481"/>
          </a:xfrm>
        </p:spPr>
        <p:txBody>
          <a:bodyPr>
            <a:normAutofit/>
          </a:bodyPr>
          <a:lstStyle>
            <a:lvl1pPr marL="0" indent="0">
              <a:buNone/>
              <a:defRPr sz="1600" baseline="0"/>
            </a:lvl1pPr>
            <a:lvl2pPr marL="415190" indent="0">
              <a:buNone/>
              <a:defRPr sz="1600" baseline="0"/>
            </a:lvl2pPr>
            <a:lvl3pPr marL="895178" indent="0">
              <a:buNone/>
              <a:defRPr sz="1600" baseline="0"/>
            </a:lvl3pPr>
            <a:lvl4pPr marL="1375166" indent="0">
              <a:buNone/>
              <a:defRPr sz="1600" baseline="0"/>
            </a:lvl4pPr>
            <a:lvl5pPr marL="1855154" indent="0">
              <a:buNone/>
              <a:defRPr sz="16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6" name="Picture Placeholder 8"/>
          <p:cNvSpPr>
            <a:spLocks noGrp="1"/>
          </p:cNvSpPr>
          <p:nvPr>
            <p:ph type="pic" sz="quarter" idx="10"/>
          </p:nvPr>
        </p:nvSpPr>
        <p:spPr>
          <a:xfrm>
            <a:off x="335360" y="2180860"/>
            <a:ext cx="5659040" cy="4320481"/>
          </a:xfrm>
        </p:spPr>
        <p:txBody>
          <a:bodyPr/>
          <a:lstStyle/>
          <a:p>
            <a:endParaRPr lang="en-GB" dirty="0"/>
          </a:p>
        </p:txBody>
      </p:sp>
    </p:spTree>
    <p:extLst>
      <p:ext uri="{BB962C8B-B14F-4D97-AF65-F5344CB8AC3E}">
        <p14:creationId xmlns:p14="http://schemas.microsoft.com/office/powerpoint/2010/main" val="119658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Option 1">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3983"/>
            <a:ext cx="12274571" cy="69018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12"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623392" y="3717032"/>
            <a:ext cx="2407552" cy="49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3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ullet List + Image">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4" name="Content Placeholder 2"/>
          <p:cNvSpPr>
            <a:spLocks noGrp="1"/>
          </p:cNvSpPr>
          <p:nvPr>
            <p:ph sz="half" idx="1"/>
          </p:nvPr>
        </p:nvSpPr>
        <p:spPr>
          <a:xfrm>
            <a:off x="335360" y="2180861"/>
            <a:ext cx="5659040" cy="4320481"/>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p:cNvSpPr>
            <a:spLocks noGrp="1"/>
          </p:cNvSpPr>
          <p:nvPr>
            <p:ph type="pic" sz="quarter" idx="10"/>
          </p:nvPr>
        </p:nvSpPr>
        <p:spPr>
          <a:xfrm>
            <a:off x="6197600" y="2180860"/>
            <a:ext cx="5659040" cy="4320481"/>
          </a:xfrm>
        </p:spPr>
        <p:txBody>
          <a:bodyPr/>
          <a:lstStyle/>
          <a:p>
            <a:endParaRPr lang="en-GB"/>
          </a:p>
        </p:txBody>
      </p:sp>
    </p:spTree>
    <p:extLst>
      <p:ext uri="{BB962C8B-B14F-4D97-AF65-F5344CB8AC3E}">
        <p14:creationId xmlns:p14="http://schemas.microsoft.com/office/powerpoint/2010/main" val="183099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Bullet Lis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197600" y="2180861"/>
            <a:ext cx="5659040" cy="4320481"/>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p:cNvSpPr>
            <a:spLocks noGrp="1"/>
          </p:cNvSpPr>
          <p:nvPr>
            <p:ph type="pic" sz="quarter" idx="10"/>
          </p:nvPr>
        </p:nvSpPr>
        <p:spPr>
          <a:xfrm>
            <a:off x="361475" y="2180860"/>
            <a:ext cx="5659040" cy="4320481"/>
          </a:xfrm>
        </p:spPr>
        <p:txBody>
          <a:bodyPr/>
          <a:lstStyle/>
          <a:p>
            <a:endParaRPr lang="en-GB"/>
          </a:p>
        </p:txBody>
      </p:sp>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3853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2180862"/>
            <a:ext cx="11521280" cy="4349749"/>
          </a:xfrm>
        </p:spPr>
        <p:txBody>
          <a:bodyPr/>
          <a:lstStyle>
            <a:lvl1pPr marL="228594" indent="-228594">
              <a:buFont typeface="Arial" panose="020B0604020202020204" pitchFamily="34" charset="0"/>
              <a:buChar char="•"/>
              <a:defRPr/>
            </a:lvl1pPr>
            <a:lvl2pPr marL="643784" indent="-228594">
              <a:buFont typeface="Arial" panose="020B0604020202020204" pitchFamily="34" charset="0"/>
              <a:buChar char="•"/>
              <a:defRPr/>
            </a:lvl2pPr>
            <a:lvl3pPr marL="1123772" indent="-228594">
              <a:buFont typeface="Arial" panose="020B0604020202020204" pitchFamily="34" charset="0"/>
              <a:buChar char="•"/>
              <a:defRPr/>
            </a:lvl3pPr>
            <a:lvl4pPr marL="1603760" indent="-228594">
              <a:buFont typeface="Arial" panose="020B0604020202020204" pitchFamily="34" charset="0"/>
              <a:buChar char="•"/>
              <a:defRPr/>
            </a:lvl4pPr>
            <a:lvl5pPr marL="2083748" indent="-228594">
              <a:buFont typeface="Arial" panose="020B0604020202020204" pitchFamily="34" charset="0"/>
              <a:buChar char="•"/>
              <a:defRPr/>
            </a:lvl5pPr>
          </a:lstStyle>
          <a:p>
            <a:pPr lvl="0"/>
            <a:endParaRPr lang="en-GB" dirty="0"/>
          </a:p>
        </p:txBody>
      </p:sp>
    </p:spTree>
    <p:extLst>
      <p:ext uri="{BB962C8B-B14F-4D97-AF65-F5344CB8AC3E}">
        <p14:creationId xmlns:p14="http://schemas.microsoft.com/office/powerpoint/2010/main" val="27051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 Diagram">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2180862"/>
            <a:ext cx="11521280" cy="4349749"/>
          </a:xfrm>
        </p:spPr>
        <p:txBody>
          <a:bodyPr/>
          <a:lstStyle>
            <a:lvl1pPr marL="228594" indent="-228594">
              <a:buFont typeface="Arial" panose="020B0604020202020204" pitchFamily="34" charset="0"/>
              <a:buChar char="•"/>
              <a:defRPr/>
            </a:lvl1pPr>
            <a:lvl2pPr marL="643784" indent="-228594">
              <a:buFont typeface="Arial" panose="020B0604020202020204" pitchFamily="34" charset="0"/>
              <a:buChar char="•"/>
              <a:defRPr/>
            </a:lvl2pPr>
            <a:lvl3pPr marL="1123772" indent="-228594">
              <a:buFont typeface="Arial" panose="020B0604020202020204" pitchFamily="34" charset="0"/>
              <a:buChar char="•"/>
              <a:defRPr/>
            </a:lvl3pPr>
            <a:lvl4pPr marL="1603760" indent="-228594">
              <a:buFont typeface="Arial" panose="020B0604020202020204" pitchFamily="34" charset="0"/>
              <a:buChar char="•"/>
              <a:defRPr/>
            </a:lvl4pPr>
            <a:lvl5pPr marL="2083748" indent="-228594">
              <a:buFont typeface="Arial" panose="020B0604020202020204" pitchFamily="34" charset="0"/>
              <a:buChar char="•"/>
              <a:defRPr/>
            </a:lvl5pPr>
          </a:lstStyle>
          <a:p>
            <a:pPr lvl="0"/>
            <a:endParaRPr lang="en-GB" dirty="0"/>
          </a:p>
        </p:txBody>
      </p:sp>
    </p:spTree>
    <p:extLst>
      <p:ext uri="{BB962C8B-B14F-4D97-AF65-F5344CB8AC3E}">
        <p14:creationId xmlns:p14="http://schemas.microsoft.com/office/powerpoint/2010/main" val="428567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wo Column Body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lstStyle>
            <a:lvl1pPr marL="0" indent="0">
              <a:buNone/>
              <a:defRPr/>
            </a:lvl1pPr>
            <a:lvl2pPr marL="415190" indent="0">
              <a:buNone/>
              <a:defRPr/>
            </a:lvl2pPr>
            <a:lvl3pPr marL="895178" indent="0">
              <a:buNone/>
              <a:defRPr/>
            </a:lvl3pPr>
            <a:lvl4pPr marL="1375166" indent="0">
              <a:buNone/>
              <a:defRPr/>
            </a:lvl4pPr>
            <a:lvl5pPr marL="18551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2180861"/>
            <a:ext cx="5659040" cy="4320481"/>
          </a:xfrm>
        </p:spPr>
        <p:txBody>
          <a:bodyPr/>
          <a:lstStyle>
            <a:lvl1pPr marL="0" indent="0">
              <a:buNone/>
              <a:defRPr/>
            </a:lvl1pPr>
            <a:lvl2pPr marL="415190" indent="0">
              <a:buNone/>
              <a:defRPr/>
            </a:lvl2pPr>
            <a:lvl3pPr marL="895178" indent="0">
              <a:buNone/>
              <a:defRPr/>
            </a:lvl3pPr>
            <a:lvl4pPr marL="1375166" indent="0">
              <a:buNone/>
              <a:defRPr/>
            </a:lvl4pPr>
            <a:lvl5pPr marL="18551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5008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wo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180861"/>
            <a:ext cx="5659040" cy="4320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516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836713"/>
            <a:ext cx="12206480" cy="60666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838200" y="401272"/>
            <a:ext cx="10515600" cy="13250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61771"/>
            <a:ext cx="10515600" cy="4349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91438"/>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F6258E3A-8016-4C63-8659-35BFAE744534}" type="datetimeFigureOut">
              <a:rPr lang="en-GB" smtClean="0"/>
              <a:pPr/>
              <a:t>12/02/2025</a:t>
            </a:fld>
            <a:endParaRPr lang="en-GB"/>
          </a:p>
        </p:txBody>
      </p:sp>
      <p:sp>
        <p:nvSpPr>
          <p:cNvPr id="5" name="Footer Placeholder 4"/>
          <p:cNvSpPr>
            <a:spLocks noGrp="1"/>
          </p:cNvSpPr>
          <p:nvPr>
            <p:ph type="ftr" sz="quarter" idx="3"/>
          </p:nvPr>
        </p:nvSpPr>
        <p:spPr>
          <a:xfrm>
            <a:off x="4038600" y="6391438"/>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91438"/>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0BA75716-5457-468C-891D-78A1F19AD6A1}" type="slidenum">
              <a:rPr lang="en-GB" smtClean="0"/>
              <a:pPr/>
              <a:t>‹#›</a:t>
            </a:fld>
            <a:endParaRPr lang="en-GB"/>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82253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2667" b="1" kern="1200">
          <a:solidFill>
            <a:srgbClr val="006EB8"/>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1pPr>
      <a:lvl2pPr marL="719982"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2pPr>
      <a:lvl3pPr marL="1199970"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3pPr>
      <a:lvl4pPr marL="1679958"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159946"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667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descr="F:\Birmingham\MSU\Creative Services\ECORYS Branding 2017\PowerPoint\Darren Jackson\export\EcorysNewLogoWhite.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23392" y="3175746"/>
            <a:ext cx="1440160" cy="49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89976"/>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suny-hccc-microeconomics/chapter/putting-it-together-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JP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JP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her fist up&#10;&#10;Description automatically generated">
            <a:extLst>
              <a:ext uri="{FF2B5EF4-FFF2-40B4-BE49-F238E27FC236}">
                <a16:creationId xmlns:a16="http://schemas.microsoft.com/office/drawing/2014/main" id="{8436A530-14E5-DC88-993D-D5CCC1F95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8937"/>
            <a:ext cx="2174604" cy="2456497"/>
          </a:xfrm>
          <a:prstGeom prst="rect">
            <a:avLst/>
          </a:prstGeom>
        </p:spPr>
      </p:pic>
      <p:sp>
        <p:nvSpPr>
          <p:cNvPr id="8" name="Title 1">
            <a:extLst>
              <a:ext uri="{FF2B5EF4-FFF2-40B4-BE49-F238E27FC236}">
                <a16:creationId xmlns:a16="http://schemas.microsoft.com/office/drawing/2014/main" id="{AB994C11-5AA7-E6C5-2E96-B2E5775D6825}"/>
              </a:ext>
            </a:extLst>
          </p:cNvPr>
          <p:cNvSpPr>
            <a:spLocks noGrp="1"/>
          </p:cNvSpPr>
          <p:nvPr>
            <p:ph type="title"/>
          </p:nvPr>
        </p:nvSpPr>
        <p:spPr>
          <a:xfrm>
            <a:off x="2795450" y="5513725"/>
            <a:ext cx="8948873" cy="1237569"/>
          </a:xfrm>
        </p:spPr>
        <p:txBody>
          <a:bodyPr>
            <a:normAutofit fontScale="90000"/>
          </a:bodyPr>
          <a:lstStyle/>
          <a:p>
            <a:pPr algn="ctr"/>
            <a:r>
              <a:rPr lang="en-US" sz="2700" dirty="0">
                <a:solidFill>
                  <a:schemeClr val="accent1"/>
                </a:solidFill>
                <a:latin typeface="Montserrat" panose="00000500000000000000" pitchFamily="2" charset="0"/>
              </a:rPr>
              <a:t>Design, Delivery and Management of Scottish Government’s International Development Equalities </a:t>
            </a:r>
            <a:r>
              <a:rPr lang="en-US" sz="2700" dirty="0" err="1">
                <a:solidFill>
                  <a:schemeClr val="accent1"/>
                </a:solidFill>
                <a:latin typeface="Montserrat" panose="00000500000000000000" pitchFamily="2" charset="0"/>
              </a:rPr>
              <a:t>Programme</a:t>
            </a:r>
            <a:r>
              <a:rPr lang="en-US" sz="2700" dirty="0">
                <a:solidFill>
                  <a:schemeClr val="accent1"/>
                </a:solidFill>
                <a:latin typeface="Montserrat" panose="00000500000000000000" pitchFamily="2" charset="0"/>
              </a:rPr>
              <a:t>, Women and Girls Fund (WGF)</a:t>
            </a:r>
            <a:br>
              <a:rPr lang="en-US" sz="3200" dirty="0">
                <a:solidFill>
                  <a:schemeClr val="accent1"/>
                </a:solidFill>
                <a:latin typeface="Montserrat" panose="00000500000000000000" pitchFamily="2" charset="0"/>
              </a:rPr>
            </a:br>
            <a:r>
              <a:rPr lang="en-US" sz="3200" b="0" dirty="0">
                <a:solidFill>
                  <a:schemeClr val="accent1"/>
                </a:solidFill>
                <a:latin typeface="Montserrat" panose="00000500000000000000" pitchFamily="2" charset="0"/>
              </a:rPr>
              <a:t> </a:t>
            </a:r>
            <a:br>
              <a:rPr lang="en-US" sz="3200" dirty="0">
                <a:solidFill>
                  <a:schemeClr val="accent1"/>
                </a:solidFill>
                <a:latin typeface="Montserrat" panose="00000500000000000000" pitchFamily="2" charset="0"/>
              </a:rPr>
            </a:br>
            <a:endParaRPr lang="en-GB" sz="3200" dirty="0">
              <a:solidFill>
                <a:schemeClr val="accent1"/>
              </a:solidFill>
              <a:latin typeface="Montserrat" panose="00000500000000000000" pitchFamily="2" charset="0"/>
            </a:endParaRPr>
          </a:p>
        </p:txBody>
      </p:sp>
      <p:pic>
        <p:nvPicPr>
          <p:cNvPr id="12" name="Picture 11" descr="Zambia Reading for Education and Development">
            <a:extLst>
              <a:ext uri="{FF2B5EF4-FFF2-40B4-BE49-F238E27FC236}">
                <a16:creationId xmlns:a16="http://schemas.microsoft.com/office/drawing/2014/main" id="{0FF9E23D-A68E-A1B7-DABB-9760CE8081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218" y="106706"/>
            <a:ext cx="644474" cy="648000"/>
          </a:xfrm>
          <a:prstGeom prst="rect">
            <a:avLst/>
          </a:prstGeom>
          <a:noFill/>
          <a:ln>
            <a:noFill/>
          </a:ln>
        </p:spPr>
      </p:pic>
      <p:pic>
        <p:nvPicPr>
          <p:cNvPr id="14" name="Picture 13" descr="Fawe Malawi Page | Lilongwe">
            <a:extLst>
              <a:ext uri="{FF2B5EF4-FFF2-40B4-BE49-F238E27FC236}">
                <a16:creationId xmlns:a16="http://schemas.microsoft.com/office/drawing/2014/main" id="{E5FB380B-02D2-3C71-9569-C59EA4DE48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27"/>
          <a:stretch/>
        </p:blipFill>
        <p:spPr bwMode="auto">
          <a:xfrm>
            <a:off x="4395048" y="106706"/>
            <a:ext cx="276457" cy="648000"/>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B1F14AB8-B8B4-5A80-866C-C7FF7A730C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176" t="6615" r="17723" b="10935"/>
          <a:stretch/>
        </p:blipFill>
        <p:spPr bwMode="auto">
          <a:xfrm>
            <a:off x="2929438" y="22294"/>
            <a:ext cx="644474" cy="732412"/>
          </a:xfrm>
          <a:prstGeom prst="rect">
            <a:avLst/>
          </a:prstGeom>
          <a:extLst>
            <a:ext uri="{53640926-AAD7-44D8-BBD7-CCE9431645EC}">
              <a14:shadowObscured xmlns:a14="http://schemas.microsoft.com/office/drawing/2010/main"/>
            </a:ext>
          </a:extLst>
        </p:spPr>
      </p:pic>
      <p:pic>
        <p:nvPicPr>
          <p:cNvPr id="1028" name="Picture 4" descr="Certifications to Look for When Selecting a Payment Vendor">
            <a:extLst>
              <a:ext uri="{FF2B5EF4-FFF2-40B4-BE49-F238E27FC236}">
                <a16:creationId xmlns:a16="http://schemas.microsoft.com/office/drawing/2014/main" id="{DE488EAC-465A-F83F-F6D0-EED726C82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4520" y="1659497"/>
            <a:ext cx="6054361" cy="3436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2D7A90-A8A0-DCA4-A9C9-ADBF15517179}"/>
              </a:ext>
            </a:extLst>
          </p:cNvPr>
          <p:cNvSpPr txBox="1"/>
          <p:nvPr/>
        </p:nvSpPr>
        <p:spPr>
          <a:xfrm>
            <a:off x="1018903" y="874667"/>
            <a:ext cx="10725421" cy="830997"/>
          </a:xfrm>
          <a:prstGeom prst="rect">
            <a:avLst/>
          </a:prstGeom>
          <a:noFill/>
        </p:spPr>
        <p:txBody>
          <a:bodyPr wrap="square" rtlCol="0">
            <a:spAutoFit/>
          </a:bodyPr>
          <a:lstStyle/>
          <a:p>
            <a:pPr algn="ctr"/>
            <a:r>
              <a:rPr lang="en-GB" sz="4800" dirty="0">
                <a:latin typeface="Arial Black" panose="020B0A04020102020204" pitchFamily="34" charset="0"/>
              </a:rPr>
              <a:t>Online information session</a:t>
            </a:r>
            <a:endParaRPr lang="en-ZM" sz="4800" dirty="0">
              <a:latin typeface="Arial Black" panose="020B0A04020102020204" pitchFamily="34" charset="0"/>
            </a:endParaRPr>
          </a:p>
        </p:txBody>
      </p:sp>
    </p:spTree>
    <p:extLst>
      <p:ext uri="{BB962C8B-B14F-4D97-AF65-F5344CB8AC3E}">
        <p14:creationId xmlns:p14="http://schemas.microsoft.com/office/powerpoint/2010/main" val="169368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CA92-8162-6DDB-9083-76441F735918}"/>
              </a:ext>
            </a:extLst>
          </p:cNvPr>
          <p:cNvSpPr>
            <a:spLocks noGrp="1"/>
          </p:cNvSpPr>
          <p:nvPr>
            <p:ph type="title"/>
          </p:nvPr>
        </p:nvSpPr>
        <p:spPr/>
        <p:txBody>
          <a:bodyPr>
            <a:normAutofit/>
          </a:bodyPr>
          <a:lstStyle/>
          <a:p>
            <a:r>
              <a:rPr lang="en-GB" sz="4000" dirty="0"/>
              <a:t>Capacity development</a:t>
            </a:r>
            <a:endParaRPr lang="en-ZM" sz="4000" dirty="0"/>
          </a:p>
        </p:txBody>
      </p:sp>
      <p:sp>
        <p:nvSpPr>
          <p:cNvPr id="3" name="Content Placeholder 2">
            <a:extLst>
              <a:ext uri="{FF2B5EF4-FFF2-40B4-BE49-F238E27FC236}">
                <a16:creationId xmlns:a16="http://schemas.microsoft.com/office/drawing/2014/main" id="{96BA337E-9315-7347-5A86-C9FD52EDD715}"/>
              </a:ext>
            </a:extLst>
          </p:cNvPr>
          <p:cNvSpPr>
            <a:spLocks noGrp="1"/>
          </p:cNvSpPr>
          <p:nvPr>
            <p:ph idx="1"/>
          </p:nvPr>
        </p:nvSpPr>
        <p:spPr>
          <a:xfrm>
            <a:off x="335360" y="1700810"/>
            <a:ext cx="11521280" cy="4829801"/>
          </a:xfrm>
        </p:spPr>
        <p:txBody>
          <a:bodyPr>
            <a:normAutofit/>
          </a:bodyPr>
          <a:lstStyle/>
          <a:p>
            <a:r>
              <a:rPr lang="en-GB" sz="3200" dirty="0">
                <a:latin typeface="Montserrat" panose="00000500000000000000" pitchFamily="2" charset="0"/>
              </a:rPr>
              <a:t>A WGLO can apply for capacity building funds linked to their advocacy activities. Identify gaps .. </a:t>
            </a:r>
            <a:r>
              <a:rPr lang="en-GB" sz="3200" dirty="0" err="1">
                <a:latin typeface="Montserrat" panose="00000500000000000000" pitchFamily="2" charset="0"/>
              </a:rPr>
              <a:t>Eg</a:t>
            </a:r>
            <a:r>
              <a:rPr lang="en-GB" sz="3200" dirty="0">
                <a:latin typeface="Montserrat" panose="00000500000000000000" pitchFamily="2" charset="0"/>
              </a:rPr>
              <a:t>…</a:t>
            </a:r>
          </a:p>
          <a:p>
            <a:pPr lvl="1"/>
            <a:r>
              <a:rPr lang="en-GB" sz="3200" dirty="0">
                <a:latin typeface="Montserrat" panose="00000500000000000000" pitchFamily="2" charset="0"/>
              </a:rPr>
              <a:t> Staffing for the project.</a:t>
            </a:r>
          </a:p>
          <a:p>
            <a:pPr lvl="1"/>
            <a:r>
              <a:rPr lang="en-GB" sz="3200" dirty="0">
                <a:latin typeface="Montserrat" panose="00000500000000000000" pitchFamily="2" charset="0"/>
              </a:rPr>
              <a:t>Equipment – Laptops, desktops, printers</a:t>
            </a:r>
          </a:p>
          <a:p>
            <a:pPr lvl="1"/>
            <a:r>
              <a:rPr lang="en-GB" sz="3200" dirty="0">
                <a:latin typeface="Montserrat" panose="00000500000000000000" pitchFamily="2" charset="0"/>
              </a:rPr>
              <a:t>Developing organisational policies, reviewing your constitution</a:t>
            </a:r>
          </a:p>
          <a:p>
            <a:pPr lvl="1"/>
            <a:r>
              <a:rPr lang="en-GB" sz="3200" dirty="0">
                <a:latin typeface="Montserrat" panose="00000500000000000000" pitchFamily="2" charset="0"/>
              </a:rPr>
              <a:t>Training for staff/volunteers in a given area.</a:t>
            </a:r>
          </a:p>
          <a:p>
            <a:pPr lvl="1"/>
            <a:r>
              <a:rPr lang="en-GB" sz="3200" dirty="0">
                <a:latin typeface="Montserrat" panose="00000500000000000000" pitchFamily="2" charset="0"/>
              </a:rPr>
              <a:t>Board training/orientation</a:t>
            </a:r>
          </a:p>
          <a:p>
            <a:pPr lvl="1"/>
            <a:r>
              <a:rPr lang="en-GB" sz="3200" dirty="0">
                <a:latin typeface="Montserrat" panose="00000500000000000000" pitchFamily="2" charset="0"/>
              </a:rPr>
              <a:t>Developing systems – financial system, M&amp;E</a:t>
            </a:r>
          </a:p>
          <a:p>
            <a:pPr lvl="1"/>
            <a:endParaRPr lang="en-GB" sz="3200" dirty="0">
              <a:latin typeface="Montserrat" panose="00000500000000000000" pitchFamily="2" charset="0"/>
            </a:endParaRPr>
          </a:p>
          <a:p>
            <a:pPr lvl="1"/>
            <a:endParaRPr lang="en-GB" sz="3200" dirty="0">
              <a:latin typeface="Montserrat" panose="00000500000000000000" pitchFamily="2" charset="0"/>
            </a:endParaRPr>
          </a:p>
        </p:txBody>
      </p:sp>
    </p:spTree>
    <p:extLst>
      <p:ext uri="{BB962C8B-B14F-4D97-AF65-F5344CB8AC3E}">
        <p14:creationId xmlns:p14="http://schemas.microsoft.com/office/powerpoint/2010/main" val="94062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BC29-7CC2-05AF-ADAA-D9239C9F1013}"/>
              </a:ext>
            </a:extLst>
          </p:cNvPr>
          <p:cNvSpPr>
            <a:spLocks noGrp="1"/>
          </p:cNvSpPr>
          <p:nvPr>
            <p:ph type="title"/>
          </p:nvPr>
        </p:nvSpPr>
        <p:spPr/>
        <p:txBody>
          <a:bodyPr/>
          <a:lstStyle/>
          <a:p>
            <a:r>
              <a:rPr lang="en-GB" dirty="0"/>
              <a:t>Funding limits</a:t>
            </a:r>
            <a:endParaRPr lang="en-ZM" dirty="0"/>
          </a:p>
        </p:txBody>
      </p:sp>
      <p:graphicFrame>
        <p:nvGraphicFramePr>
          <p:cNvPr id="4" name="Content Placeholder 3">
            <a:extLst>
              <a:ext uri="{FF2B5EF4-FFF2-40B4-BE49-F238E27FC236}">
                <a16:creationId xmlns:a16="http://schemas.microsoft.com/office/drawing/2014/main" id="{31385B02-8C29-BB59-7293-B104C7B58D58}"/>
              </a:ext>
            </a:extLst>
          </p:cNvPr>
          <p:cNvGraphicFramePr>
            <a:graphicFrameLocks noGrp="1"/>
          </p:cNvGraphicFramePr>
          <p:nvPr>
            <p:ph idx="1"/>
            <p:extLst>
              <p:ext uri="{D42A27DB-BD31-4B8C-83A1-F6EECF244321}">
                <p14:modId xmlns:p14="http://schemas.microsoft.com/office/powerpoint/2010/main" val="2897213180"/>
              </p:ext>
            </p:extLst>
          </p:nvPr>
        </p:nvGraphicFramePr>
        <p:xfrm>
          <a:off x="718458" y="1535811"/>
          <a:ext cx="10711542" cy="4831461"/>
        </p:xfrm>
        <a:graphic>
          <a:graphicData uri="http://schemas.openxmlformats.org/drawingml/2006/table">
            <a:tbl>
              <a:tblPr firstRow="1" firstCol="1" bandRow="1">
                <a:tableStyleId>{5C22544A-7EE6-4342-B048-85BDC9FD1C3A}</a:tableStyleId>
              </a:tblPr>
              <a:tblGrid>
                <a:gridCol w="2351645">
                  <a:extLst>
                    <a:ext uri="{9D8B030D-6E8A-4147-A177-3AD203B41FA5}">
                      <a16:colId xmlns:a16="http://schemas.microsoft.com/office/drawing/2014/main" val="2437781608"/>
                    </a:ext>
                  </a:extLst>
                </a:gridCol>
                <a:gridCol w="8359897">
                  <a:extLst>
                    <a:ext uri="{9D8B030D-6E8A-4147-A177-3AD203B41FA5}">
                      <a16:colId xmlns:a16="http://schemas.microsoft.com/office/drawing/2014/main" val="1960548548"/>
                    </a:ext>
                  </a:extLst>
                </a:gridCol>
              </a:tblGrid>
              <a:tr h="1297577">
                <a:tc>
                  <a:txBody>
                    <a:bodyPr/>
                    <a:lstStyle/>
                    <a:p>
                      <a:pPr>
                        <a:lnSpc>
                          <a:spcPct val="115000"/>
                        </a:lnSpc>
                        <a:spcBef>
                          <a:spcPts val="600"/>
                        </a:spcBef>
                        <a:spcAft>
                          <a:spcPts val="800"/>
                        </a:spcAft>
                      </a:pPr>
                      <a:r>
                        <a:rPr lang="en-GB" sz="2800" kern="100">
                          <a:effectLst/>
                        </a:rPr>
                        <a:t>TIER 1: Emerging WGLOs</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2800" kern="100" dirty="0">
                          <a:effectLst/>
                        </a:rPr>
                        <a:t>Emerging WGLOs are requested to submit proposals with a budget of up to  MWK 35,880,000 (GBP 16,250) </a:t>
                      </a:r>
                      <a:endParaRPr lang="en-ZM"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7232906"/>
                  </a:ext>
                </a:extLst>
              </a:tr>
              <a:tr h="1297577">
                <a:tc>
                  <a:txBody>
                    <a:bodyPr/>
                    <a:lstStyle/>
                    <a:p>
                      <a:pPr>
                        <a:lnSpc>
                          <a:spcPct val="115000"/>
                        </a:lnSpc>
                        <a:spcBef>
                          <a:spcPts val="600"/>
                        </a:spcBef>
                        <a:spcAft>
                          <a:spcPts val="800"/>
                        </a:spcAft>
                      </a:pPr>
                      <a:r>
                        <a:rPr lang="en-GB" sz="2800" kern="100">
                          <a:effectLst/>
                        </a:rPr>
                        <a:t>TIER 2: Intermediate/Growing WGLOs</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800"/>
                        </a:spcAft>
                      </a:pPr>
                      <a:r>
                        <a:rPr lang="en-GB" sz="2800" kern="100" dirty="0">
                          <a:effectLst/>
                        </a:rPr>
                        <a:t>Intermediate/Growing WGLOs are requested to submit proposals with a budget of up to MWK 59,616,000 (GBP 27,000)  .</a:t>
                      </a:r>
                      <a:endParaRPr lang="en-ZM"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944794"/>
                  </a:ext>
                </a:extLst>
              </a:tr>
              <a:tr h="1297577">
                <a:tc>
                  <a:txBody>
                    <a:bodyPr/>
                    <a:lstStyle/>
                    <a:p>
                      <a:pPr>
                        <a:lnSpc>
                          <a:spcPct val="115000"/>
                        </a:lnSpc>
                        <a:spcBef>
                          <a:spcPts val="600"/>
                        </a:spcBef>
                        <a:spcAft>
                          <a:spcPts val="800"/>
                        </a:spcAft>
                      </a:pPr>
                      <a:r>
                        <a:rPr lang="en-GB" sz="2800" kern="100">
                          <a:effectLst/>
                        </a:rPr>
                        <a:t>TIER 3: Established/Mature WGLOs</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800"/>
                        </a:spcAft>
                      </a:pPr>
                      <a:r>
                        <a:rPr lang="en-GB" sz="2800" kern="100" dirty="0">
                          <a:effectLst/>
                        </a:rPr>
                        <a:t>Established WGLOs are requested to submit proposals with a budget of up to MWK 88,320,000 (GBP 40,000). </a:t>
                      </a:r>
                      <a:endParaRPr lang="en-ZM"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638142"/>
                  </a:ext>
                </a:extLst>
              </a:tr>
            </a:tbl>
          </a:graphicData>
        </a:graphic>
      </p:graphicFrame>
    </p:spTree>
    <p:extLst>
      <p:ext uri="{BB962C8B-B14F-4D97-AF65-F5344CB8AC3E}">
        <p14:creationId xmlns:p14="http://schemas.microsoft.com/office/powerpoint/2010/main" val="381294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7647-0497-6528-6BEC-8E5784A4BBDA}"/>
              </a:ext>
            </a:extLst>
          </p:cNvPr>
          <p:cNvSpPr>
            <a:spLocks noGrp="1"/>
          </p:cNvSpPr>
          <p:nvPr>
            <p:ph type="title"/>
          </p:nvPr>
        </p:nvSpPr>
        <p:spPr/>
        <p:txBody>
          <a:bodyPr/>
          <a:lstStyle/>
          <a:p>
            <a:endParaRPr lang="en-ZM"/>
          </a:p>
        </p:txBody>
      </p:sp>
      <p:pic>
        <p:nvPicPr>
          <p:cNvPr id="9" name="Content Placeholder 8">
            <a:extLst>
              <a:ext uri="{FF2B5EF4-FFF2-40B4-BE49-F238E27FC236}">
                <a16:creationId xmlns:a16="http://schemas.microsoft.com/office/drawing/2014/main" id="{B3B8D552-EC3F-6847-815A-9025E3E726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530975"/>
          </a:xfrm>
        </p:spPr>
      </p:pic>
    </p:spTree>
    <p:extLst>
      <p:ext uri="{BB962C8B-B14F-4D97-AF65-F5344CB8AC3E}">
        <p14:creationId xmlns:p14="http://schemas.microsoft.com/office/powerpoint/2010/main" val="1215161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7BF-7862-B31F-3900-070E04712C37}"/>
              </a:ext>
            </a:extLst>
          </p:cNvPr>
          <p:cNvSpPr>
            <a:spLocks noGrp="1"/>
          </p:cNvSpPr>
          <p:nvPr>
            <p:ph type="title"/>
          </p:nvPr>
        </p:nvSpPr>
        <p:spPr/>
        <p:txBody>
          <a:bodyPr>
            <a:normAutofit/>
          </a:bodyPr>
          <a:lstStyle/>
          <a:p>
            <a:r>
              <a:rPr lang="en-GB" sz="4000" dirty="0"/>
              <a:t>How will the concept notes be assessed?</a:t>
            </a:r>
            <a:endParaRPr lang="en-ZM" sz="4000" dirty="0"/>
          </a:p>
        </p:txBody>
      </p:sp>
      <p:sp>
        <p:nvSpPr>
          <p:cNvPr id="3" name="Content Placeholder 2">
            <a:extLst>
              <a:ext uri="{FF2B5EF4-FFF2-40B4-BE49-F238E27FC236}">
                <a16:creationId xmlns:a16="http://schemas.microsoft.com/office/drawing/2014/main" id="{0279A954-AFB3-BD89-D264-A168749132DE}"/>
              </a:ext>
            </a:extLst>
          </p:cNvPr>
          <p:cNvSpPr>
            <a:spLocks noGrp="1"/>
          </p:cNvSpPr>
          <p:nvPr>
            <p:ph idx="1"/>
          </p:nvPr>
        </p:nvSpPr>
        <p:spPr/>
        <p:txBody>
          <a:bodyPr>
            <a:normAutofit fontScale="92500" lnSpcReduction="20000"/>
          </a:bodyPr>
          <a:lstStyle/>
          <a:p>
            <a:pPr marL="342900" lvl="0" indent="-342900">
              <a:lnSpc>
                <a:spcPct val="115000"/>
              </a:lnSpc>
              <a:spcAft>
                <a:spcPts val="800"/>
              </a:spcAft>
              <a:buFont typeface="+mj-lt"/>
              <a:buAutoNum type="arabicPeriod"/>
              <a:tabLst>
                <a:tab pos="457200" algn="l"/>
              </a:tabLst>
            </a:pP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Organizational capacity and experience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10 points</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Relevance and </a:t>
            </a: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centrality of the advocacy issue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30 points</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Feasibility and clarity of the </a:t>
            </a: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Concept</a:t>
            </a: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30 points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Clear gender equality and/or women empowerment focus </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(10 points</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Clear indication of impacts on women and girls</a:t>
            </a: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 (10</a:t>
            </a: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 points</a:t>
            </a: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Incorporation of intersectionality (disability, age, social status issues) </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(10  points) </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975693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8073-C4B1-0197-85AA-4BDF9BD522CC}"/>
              </a:ext>
            </a:extLst>
          </p:cNvPr>
          <p:cNvSpPr>
            <a:spLocks noGrp="1"/>
          </p:cNvSpPr>
          <p:nvPr>
            <p:ph type="title"/>
          </p:nvPr>
        </p:nvSpPr>
        <p:spPr/>
        <p:txBody>
          <a:bodyPr/>
          <a:lstStyle/>
          <a:p>
            <a:endParaRPr lang="en-ZM"/>
          </a:p>
        </p:txBody>
      </p:sp>
      <p:pic>
        <p:nvPicPr>
          <p:cNvPr id="6146" name="Picture 2" descr="Frequently Asked Questions - Prepare For Canada">
            <a:extLst>
              <a:ext uri="{FF2B5EF4-FFF2-40B4-BE49-F238E27FC236}">
                <a16:creationId xmlns:a16="http://schemas.microsoft.com/office/drawing/2014/main" id="{306660A4-6A32-2FD5-E615-001E6EC676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53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76DB-2623-1DF7-7237-CC1491131106}"/>
              </a:ext>
            </a:extLst>
          </p:cNvPr>
          <p:cNvSpPr>
            <a:spLocks noGrp="1"/>
          </p:cNvSpPr>
          <p:nvPr>
            <p:ph type="title"/>
          </p:nvPr>
        </p:nvSpPr>
        <p:spPr/>
        <p:txBody>
          <a:bodyPr>
            <a:normAutofit/>
          </a:bodyPr>
          <a:lstStyle/>
          <a:p>
            <a:r>
              <a:rPr lang="en-GB" sz="3600" dirty="0"/>
              <a:t>Key questions – Application </a:t>
            </a:r>
            <a:endParaRPr lang="en-ZM" sz="3600" dirty="0"/>
          </a:p>
        </p:txBody>
      </p:sp>
      <p:sp>
        <p:nvSpPr>
          <p:cNvPr id="9" name="Content Placeholder 8">
            <a:extLst>
              <a:ext uri="{FF2B5EF4-FFF2-40B4-BE49-F238E27FC236}">
                <a16:creationId xmlns:a16="http://schemas.microsoft.com/office/drawing/2014/main" id="{BAD7EAC6-C6A4-EA17-82FD-B9687E7980FF}"/>
              </a:ext>
            </a:extLst>
          </p:cNvPr>
          <p:cNvSpPr>
            <a:spLocks noGrp="1"/>
          </p:cNvSpPr>
          <p:nvPr>
            <p:ph idx="1"/>
          </p:nvPr>
        </p:nvSpPr>
        <p:spPr>
          <a:xfrm>
            <a:off x="335360" y="1946366"/>
            <a:ext cx="11521280" cy="4584245"/>
          </a:xfrm>
        </p:spPr>
        <p:txBody>
          <a:bodyPr>
            <a:normAutofit fontScale="92500" lnSpcReduction="10000"/>
          </a:bodyPr>
          <a:lstStyle/>
          <a:p>
            <a:r>
              <a:rPr lang="en-GB" sz="3200" b="1" dirty="0">
                <a:solidFill>
                  <a:srgbClr val="C00000"/>
                </a:solidFill>
              </a:rPr>
              <a:t>Can we include some service delivery?</a:t>
            </a:r>
          </a:p>
          <a:p>
            <a:r>
              <a:rPr lang="en-GB" sz="3200" dirty="0"/>
              <a:t>No – this is an advocacy grant</a:t>
            </a:r>
          </a:p>
          <a:p>
            <a:r>
              <a:rPr lang="en-GB" sz="3200" b="1" dirty="0">
                <a:solidFill>
                  <a:srgbClr val="C00000"/>
                </a:solidFill>
              </a:rPr>
              <a:t>Can I apply in partnership with another WGLO?</a:t>
            </a:r>
          </a:p>
          <a:p>
            <a:r>
              <a:rPr lang="en-GB" sz="3200" dirty="0"/>
              <a:t>Partnerships are encouraged especially for the small emerging WGLO.</a:t>
            </a:r>
          </a:p>
          <a:p>
            <a:r>
              <a:rPr lang="en-GB" sz="3200" b="1" dirty="0">
                <a:solidFill>
                  <a:srgbClr val="C00000"/>
                </a:solidFill>
              </a:rPr>
              <a:t> If I partner with another WGLO, can I participate in other partnerships</a:t>
            </a:r>
          </a:p>
          <a:p>
            <a:r>
              <a:rPr lang="en-GB" sz="3200" dirty="0"/>
              <a:t>No it is best that you partner with one and do not apply with anyone else.</a:t>
            </a:r>
          </a:p>
          <a:p>
            <a:endParaRPr lang="en-GB" sz="3200" dirty="0"/>
          </a:p>
          <a:p>
            <a:endParaRPr lang="en-ZM" dirty="0"/>
          </a:p>
        </p:txBody>
      </p:sp>
    </p:spTree>
    <p:extLst>
      <p:ext uri="{BB962C8B-B14F-4D97-AF65-F5344CB8AC3E}">
        <p14:creationId xmlns:p14="http://schemas.microsoft.com/office/powerpoint/2010/main" val="157936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7D8C7-61A1-CD0A-DCD8-E0322AD8B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95824E-34C8-A495-226B-E2149AD7B03F}"/>
              </a:ext>
            </a:extLst>
          </p:cNvPr>
          <p:cNvSpPr>
            <a:spLocks noGrp="1"/>
          </p:cNvSpPr>
          <p:nvPr>
            <p:ph type="title"/>
          </p:nvPr>
        </p:nvSpPr>
        <p:spPr/>
        <p:txBody>
          <a:bodyPr/>
          <a:lstStyle/>
          <a:p>
            <a:r>
              <a:rPr lang="en-GB" sz="2800" dirty="0"/>
              <a:t>Key questions – Budget </a:t>
            </a:r>
            <a:endParaRPr lang="en-ZM" dirty="0"/>
          </a:p>
        </p:txBody>
      </p:sp>
      <p:sp>
        <p:nvSpPr>
          <p:cNvPr id="3" name="Content Placeholder 2">
            <a:extLst>
              <a:ext uri="{FF2B5EF4-FFF2-40B4-BE49-F238E27FC236}">
                <a16:creationId xmlns:a16="http://schemas.microsoft.com/office/drawing/2014/main" id="{39FDD0A1-F4A7-DFF4-1A29-7EFB86C4C9E2}"/>
              </a:ext>
            </a:extLst>
          </p:cNvPr>
          <p:cNvSpPr>
            <a:spLocks noGrp="1"/>
          </p:cNvSpPr>
          <p:nvPr>
            <p:ph idx="1"/>
          </p:nvPr>
        </p:nvSpPr>
        <p:spPr>
          <a:xfrm>
            <a:off x="335360" y="1802674"/>
            <a:ext cx="11521280" cy="4727937"/>
          </a:xfrm>
        </p:spPr>
        <p:txBody>
          <a:bodyPr>
            <a:normAutofit/>
          </a:bodyPr>
          <a:lstStyle/>
          <a:p>
            <a:r>
              <a:rPr lang="en-GB" sz="2800" b="1" dirty="0">
                <a:solidFill>
                  <a:srgbClr val="C00000"/>
                </a:solidFill>
              </a:rPr>
              <a:t>How detailed should out budget be?</a:t>
            </a:r>
          </a:p>
          <a:p>
            <a:r>
              <a:rPr lang="en-GB" sz="2800" dirty="0"/>
              <a:t>This is concept note level, include the figure the details will be in the full proposal.</a:t>
            </a:r>
          </a:p>
          <a:p>
            <a:r>
              <a:rPr lang="en-GB" sz="2800" dirty="0"/>
              <a:t>Are audited accounts a must for everyone?</a:t>
            </a:r>
          </a:p>
          <a:p>
            <a:r>
              <a:rPr lang="en-GB" sz="2800" b="1" dirty="0">
                <a:solidFill>
                  <a:srgbClr val="C00000"/>
                </a:solidFill>
              </a:rPr>
              <a:t>No especially not for emerging and intermediate WGLOs</a:t>
            </a:r>
          </a:p>
          <a:p>
            <a:r>
              <a:rPr lang="en-GB" sz="2800" b="1" dirty="0">
                <a:solidFill>
                  <a:srgbClr val="C00000"/>
                </a:solidFill>
              </a:rPr>
              <a:t>What is not allowed in the budget?</a:t>
            </a:r>
          </a:p>
          <a:p>
            <a:r>
              <a:rPr lang="en-GB" sz="2800" dirty="0"/>
              <a:t>Large capital expenditure – cars, buying infrastructure</a:t>
            </a:r>
          </a:p>
          <a:p>
            <a:r>
              <a:rPr lang="en-GB" sz="2800" dirty="0"/>
              <a:t>What does this mean? </a:t>
            </a:r>
            <a:r>
              <a:rPr lang="en-ZM" sz="2800" b="1" u="sng" dirty="0">
                <a:effectLst/>
                <a:latin typeface="Arial" panose="020B0604020202020204" pitchFamily="34" charset="0"/>
                <a:ea typeface="Calibri" panose="020F0502020204030204" pitchFamily="34" charset="0"/>
              </a:rPr>
              <a:t>Administrative costs should not exceed 10% of the total budget.</a:t>
            </a:r>
            <a:endParaRPr lang="en-GB" sz="2800" b="1" u="sng" dirty="0">
              <a:effectLst/>
              <a:latin typeface="Arial" panose="020B0604020202020204" pitchFamily="34" charset="0"/>
              <a:ea typeface="Calibri" panose="020F0502020204030204" pitchFamily="34" charset="0"/>
            </a:endParaRPr>
          </a:p>
          <a:p>
            <a:endParaRPr lang="en-ZM" sz="2800" dirty="0"/>
          </a:p>
        </p:txBody>
      </p:sp>
    </p:spTree>
    <p:extLst>
      <p:ext uri="{BB962C8B-B14F-4D97-AF65-F5344CB8AC3E}">
        <p14:creationId xmlns:p14="http://schemas.microsoft.com/office/powerpoint/2010/main" val="287682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423AF1-E0EC-0DF3-B5FC-520A0D6C6AC0}"/>
              </a:ext>
            </a:extLst>
          </p:cNvPr>
          <p:cNvSpPr>
            <a:spLocks noGrp="1"/>
          </p:cNvSpPr>
          <p:nvPr>
            <p:ph type="title"/>
          </p:nvPr>
        </p:nvSpPr>
        <p:spPr/>
        <p:txBody>
          <a:bodyPr/>
          <a:lstStyle/>
          <a:p>
            <a:r>
              <a:rPr lang="en-GB" dirty="0"/>
              <a:t>Costs that can be included</a:t>
            </a:r>
            <a:endParaRPr lang="en-ZM" dirty="0"/>
          </a:p>
        </p:txBody>
      </p:sp>
      <p:sp>
        <p:nvSpPr>
          <p:cNvPr id="3" name="Content Placeholder 2">
            <a:extLst>
              <a:ext uri="{FF2B5EF4-FFF2-40B4-BE49-F238E27FC236}">
                <a16:creationId xmlns:a16="http://schemas.microsoft.com/office/drawing/2014/main" id="{814D091C-2EE3-4B3B-8F54-ECF3C88FDF4D}"/>
              </a:ext>
            </a:extLst>
          </p:cNvPr>
          <p:cNvSpPr>
            <a:spLocks noGrp="1"/>
          </p:cNvSpPr>
          <p:nvPr>
            <p:ph sz="half" idx="1"/>
          </p:nvPr>
        </p:nvSpPr>
        <p:spPr>
          <a:xfrm>
            <a:off x="335360" y="1700811"/>
            <a:ext cx="5659040" cy="4800532"/>
          </a:xfrm>
        </p:spPr>
        <p:txBody>
          <a:bodyPr>
            <a:normAutofit/>
          </a:bodyPr>
          <a:lstStyle/>
          <a:p>
            <a:pPr marL="342900" lvl="0" indent="-342900">
              <a:lnSpc>
                <a:spcPct val="107000"/>
              </a:lnSpc>
              <a:spcAft>
                <a:spcPts val="800"/>
              </a:spcAft>
              <a:buFont typeface="+mj-lt"/>
              <a:buAutoNum type="arabicPeriod"/>
              <a:tabLst>
                <a:tab pos="457200" algn="l"/>
              </a:tabLst>
            </a:pPr>
            <a:r>
              <a:rPr lang="en-ZM"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Staff Salaries and Benefits</a:t>
            </a: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Compensation for project managers, coordinators, researchers, and support staff.</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Benefits such as health insurance, pension contributions, </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Placeholder 3" descr="A glass jar full of money&#10;&#10;AI-generated content may be incorrect.">
            <a:extLst>
              <a:ext uri="{FF2B5EF4-FFF2-40B4-BE49-F238E27FC236}">
                <a16:creationId xmlns:a16="http://schemas.microsoft.com/office/drawing/2014/main" id="{F50D4A81-E536-1A6C-7C9C-D3502377065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29" b="1529"/>
          <a:stretch>
            <a:fillRect/>
          </a:stretch>
        </p:blipFill>
        <p:spPr>
          <a:xfrm>
            <a:off x="6197600" y="1700213"/>
            <a:ext cx="5659438" cy="4800600"/>
          </a:xfrm>
        </p:spPr>
      </p:pic>
      <p:sp>
        <p:nvSpPr>
          <p:cNvPr id="5" name="TextBox 4">
            <a:extLst>
              <a:ext uri="{FF2B5EF4-FFF2-40B4-BE49-F238E27FC236}">
                <a16:creationId xmlns:a16="http://schemas.microsoft.com/office/drawing/2014/main" id="{6492BD6B-5CCA-DDD4-6806-F4EBA319EEEA}"/>
              </a:ext>
            </a:extLst>
          </p:cNvPr>
          <p:cNvSpPr txBox="1"/>
          <p:nvPr/>
        </p:nvSpPr>
        <p:spPr>
          <a:xfrm>
            <a:off x="6197600" y="6500813"/>
            <a:ext cx="5659438" cy="230832"/>
          </a:xfrm>
          <a:prstGeom prst="rect">
            <a:avLst/>
          </a:prstGeom>
          <a:noFill/>
        </p:spPr>
        <p:txBody>
          <a:bodyPr wrap="square" rtlCol="0">
            <a:spAutoFit/>
          </a:bodyPr>
          <a:lstStyle/>
          <a:p>
            <a:r>
              <a:rPr lang="en-US" sz="900">
                <a:hlinkClick r:id="rId4" tooltip="https://courses.lumenlearning.com/suny-hccc-microeconomics/chapter/putting-it-together-5/"/>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693758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80ED8-8149-0C09-1C6D-4245562ABE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F75C76-3911-42EC-1CC4-C523BD157C1B}"/>
              </a:ext>
            </a:extLst>
          </p:cNvPr>
          <p:cNvSpPr>
            <a:spLocks noGrp="1"/>
          </p:cNvSpPr>
          <p:nvPr>
            <p:ph type="title"/>
          </p:nvPr>
        </p:nvSpPr>
        <p:spPr/>
        <p:txBody>
          <a:bodyPr/>
          <a:lstStyle/>
          <a:p>
            <a:r>
              <a:rPr lang="en-GB" dirty="0"/>
              <a:t>Administrative costs that can be included</a:t>
            </a:r>
            <a:endParaRPr lang="en-ZM" dirty="0"/>
          </a:p>
        </p:txBody>
      </p:sp>
      <p:sp>
        <p:nvSpPr>
          <p:cNvPr id="3" name="Content Placeholder 2">
            <a:extLst>
              <a:ext uri="{FF2B5EF4-FFF2-40B4-BE49-F238E27FC236}">
                <a16:creationId xmlns:a16="http://schemas.microsoft.com/office/drawing/2014/main" id="{05D8D618-7D6B-13DE-0D55-F0DEF0D9BA0A}"/>
              </a:ext>
            </a:extLst>
          </p:cNvPr>
          <p:cNvSpPr>
            <a:spLocks noGrp="1"/>
          </p:cNvSpPr>
          <p:nvPr>
            <p:ph sz="half" idx="1"/>
          </p:nvPr>
        </p:nvSpPr>
        <p:spPr>
          <a:xfrm>
            <a:off x="335360" y="1700811"/>
            <a:ext cx="5659040" cy="4800532"/>
          </a:xfrm>
        </p:spPr>
        <p:txBody>
          <a:bodyPr>
            <a:normAutofit/>
          </a:bodyPr>
          <a:lstStyle/>
          <a:p>
            <a:pPr marL="342900" lvl="0" indent="-342900">
              <a:lnSpc>
                <a:spcPct val="107000"/>
              </a:lnSpc>
              <a:spcAft>
                <a:spcPts val="800"/>
              </a:spcAft>
              <a:buFont typeface="+mj-lt"/>
              <a:buAutoNum type="arabicPeriod"/>
              <a:tabLst>
                <a:tab pos="457200" algn="l"/>
              </a:tabLst>
            </a:pPr>
            <a:r>
              <a:rPr lang="en-ZM" sz="2400" b="1" kern="0" dirty="0">
                <a:effectLst/>
                <a:latin typeface="Times New Roman" panose="02020603050405020304" pitchFamily="18" charset="0"/>
                <a:ea typeface="Times New Roman" panose="02020603050405020304" pitchFamily="18" charset="0"/>
                <a:cs typeface="Times New Roman" panose="02020603050405020304" pitchFamily="18" charset="0"/>
              </a:rPr>
              <a:t>Communication Costs</a:t>
            </a: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Phone and internet bills.</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Subscriptions to advocacy-related databases, research platforms, or online services.</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icture Placeholder 6">
            <a:extLst>
              <a:ext uri="{FF2B5EF4-FFF2-40B4-BE49-F238E27FC236}">
                <a16:creationId xmlns:a16="http://schemas.microsoft.com/office/drawing/2014/main" id="{D6270E65-9EF3-73A6-764A-60EF1D431A94}"/>
              </a:ext>
            </a:extLst>
          </p:cNvPr>
          <p:cNvSpPr>
            <a:spLocks noGrp="1"/>
          </p:cNvSpPr>
          <p:nvPr>
            <p:ph type="pic" sz="quarter" idx="10"/>
          </p:nvPr>
        </p:nvSpPr>
        <p:spPr>
          <a:xfrm>
            <a:off x="6197600" y="1700810"/>
            <a:ext cx="5659040" cy="4800531"/>
          </a:xfrm>
        </p:spPr>
        <p:txBody>
          <a:bodyPr>
            <a:normAutofit lnSpcReduction="10000"/>
          </a:bodyPr>
          <a:lstStyle/>
          <a:p>
            <a:pPr marL="342900" lvl="0" indent="-342900">
              <a:lnSpc>
                <a:spcPct val="107000"/>
              </a:lnSpc>
              <a:spcAft>
                <a:spcPts val="800"/>
              </a:spcAft>
              <a:buFont typeface="+mj-lt"/>
              <a:buAutoNum type="arabicPeriod"/>
              <a:tabLst>
                <a:tab pos="457200" algn="l"/>
              </a:tabLst>
            </a:pPr>
            <a:r>
              <a:rPr lang="en-ZM" sz="2000" b="1" kern="0" dirty="0">
                <a:latin typeface="Times New Roman" panose="02020603050405020304" pitchFamily="18" charset="0"/>
                <a:ea typeface="Times New Roman" panose="02020603050405020304" pitchFamily="18" charset="0"/>
                <a:cs typeface="Times New Roman" panose="02020603050405020304" pitchFamily="18" charset="0"/>
              </a:rPr>
              <a:t>Software and Technology</a:t>
            </a: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Licenses for productivity software (e.g., Microsoft Office, Google Workspace).</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Project management tools or software (e.g., Trello, Slack, Asana).</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Data analysis software, if relevant (e.g., SPSS, Tableau).</a:t>
            </a:r>
            <a:endParaRPr lang="en-ZM" sz="2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Travel and Transportation</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Costs associated with traveling for advocacy-related meetings, conferences, or field visits.</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Public transportation, taxis, car rentals, or mileage reimbursements for personal vehicles used for project work.</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endParaRPr lang="en-ZM"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2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C34E-A038-2053-885D-9E50D014536E}"/>
              </a:ext>
            </a:extLst>
          </p:cNvPr>
          <p:cNvSpPr>
            <a:spLocks noGrp="1"/>
          </p:cNvSpPr>
          <p:nvPr>
            <p:ph type="title"/>
          </p:nvPr>
        </p:nvSpPr>
        <p:spPr/>
        <p:txBody>
          <a:bodyPr/>
          <a:lstStyle/>
          <a:p>
            <a:r>
              <a:rPr lang="en-GB" dirty="0"/>
              <a:t>Administrative costs that can be included</a:t>
            </a:r>
            <a:endParaRPr lang="en-ZM" dirty="0"/>
          </a:p>
        </p:txBody>
      </p:sp>
      <p:sp>
        <p:nvSpPr>
          <p:cNvPr id="3" name="Content Placeholder 2">
            <a:extLst>
              <a:ext uri="{FF2B5EF4-FFF2-40B4-BE49-F238E27FC236}">
                <a16:creationId xmlns:a16="http://schemas.microsoft.com/office/drawing/2014/main" id="{32334CE0-BB63-433B-9CBC-D064EDA563DB}"/>
              </a:ext>
            </a:extLst>
          </p:cNvPr>
          <p:cNvSpPr>
            <a:spLocks noGrp="1"/>
          </p:cNvSpPr>
          <p:nvPr>
            <p:ph sz="half" idx="1"/>
          </p:nvPr>
        </p:nvSpPr>
        <p:spPr>
          <a:xfrm>
            <a:off x="335360" y="1700811"/>
            <a:ext cx="5659040" cy="4800532"/>
          </a:xfrm>
        </p:spPr>
        <p:txBody>
          <a:bodyPr>
            <a:normAutofit/>
          </a:bodyPr>
          <a:lstStyle/>
          <a:p>
            <a:pPr lvl="0">
              <a:lnSpc>
                <a:spcPct val="107000"/>
              </a:lnSpc>
              <a:spcAft>
                <a:spcPts val="800"/>
              </a:spcAft>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Professional Fees</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Fees for auditors or accountants who handle financial oversight.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Marketing and Outreach</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Website hosting and maintenance.</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Rent/Utilities</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Rent for office space (if applicable).</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Utilities such as electricity, water, heating, and air conditioning.</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
        <p:nvSpPr>
          <p:cNvPr id="4" name="Picture Placeholder 3">
            <a:extLst>
              <a:ext uri="{FF2B5EF4-FFF2-40B4-BE49-F238E27FC236}">
                <a16:creationId xmlns:a16="http://schemas.microsoft.com/office/drawing/2014/main" id="{976B84B0-15AD-8221-D45C-7CBA2784D1CE}"/>
              </a:ext>
            </a:extLst>
          </p:cNvPr>
          <p:cNvSpPr>
            <a:spLocks noGrp="1"/>
          </p:cNvSpPr>
          <p:nvPr>
            <p:ph type="pic" sz="quarter" idx="10"/>
          </p:nvPr>
        </p:nvSpPr>
        <p:spPr>
          <a:xfrm>
            <a:off x="6197600" y="1854926"/>
            <a:ext cx="5659040" cy="4646415"/>
          </a:xfrm>
        </p:spPr>
        <p:txBody>
          <a:bodyPr>
            <a:normAutofit fontScale="92500" lnSpcReduction="10000"/>
          </a:bodyPr>
          <a:lstStyle/>
          <a:p>
            <a:pPr marL="0" lvl="0" indent="0">
              <a:lnSpc>
                <a:spcPct val="107000"/>
              </a:lnSpc>
              <a:spcAft>
                <a:spcPts val="800"/>
              </a:spcAft>
              <a:buNone/>
              <a:tabLst>
                <a:tab pos="457200" algn="l"/>
              </a:tabLst>
            </a:pPr>
            <a:r>
              <a:rPr lang="en-ZM" sz="2400" b="1" kern="0" dirty="0">
                <a:latin typeface="Times New Roman" panose="02020603050405020304" pitchFamily="18" charset="0"/>
                <a:ea typeface="Times New Roman" panose="02020603050405020304" pitchFamily="18" charset="0"/>
                <a:cs typeface="Times New Roman" panose="02020603050405020304" pitchFamily="18" charset="0"/>
              </a:rPr>
              <a:t>Insurance</a:t>
            </a: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Insurance for office equipment, project activities, and personnel.</a:t>
            </a:r>
            <a:endParaRPr lang="en-GB"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b="1" kern="0" dirty="0">
                <a:latin typeface="Times New Roman" panose="02020603050405020304" pitchFamily="18" charset="0"/>
                <a:ea typeface="Times New Roman" panose="02020603050405020304" pitchFamily="18" charset="0"/>
                <a:cs typeface="Times New Roman" panose="02020603050405020304" pitchFamily="18" charset="0"/>
              </a:rPr>
              <a:t>Contingency</a:t>
            </a: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A small reserve for unexpected administrative expenses.</a:t>
            </a:r>
            <a:endParaRPr lang="en-GB"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b="1" kern="0" dirty="0">
                <a:effectLst/>
                <a:latin typeface="Times New Roman" panose="02020603050405020304" pitchFamily="18" charset="0"/>
                <a:ea typeface="Times New Roman" panose="02020603050405020304" pitchFamily="18" charset="0"/>
                <a:cs typeface="Times New Roman" panose="02020603050405020304" pitchFamily="18" charset="0"/>
              </a:rPr>
              <a:t>Office Supplies</a:t>
            </a: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Stationery, printer ink, paper, and other general office materials.</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ZM"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81214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C839-2417-A95D-6BC2-F5351C6A014D}"/>
              </a:ext>
            </a:extLst>
          </p:cNvPr>
          <p:cNvSpPr>
            <a:spLocks noGrp="1"/>
          </p:cNvSpPr>
          <p:nvPr>
            <p:ph type="title"/>
          </p:nvPr>
        </p:nvSpPr>
        <p:spPr/>
        <p:txBody>
          <a:bodyPr>
            <a:noAutofit/>
          </a:bodyPr>
          <a:lstStyle/>
          <a:p>
            <a:r>
              <a:rPr lang="en-GB" sz="4400" dirty="0"/>
              <a:t>Agenda</a:t>
            </a:r>
            <a:endParaRPr lang="en-ZM" sz="4400" dirty="0"/>
          </a:p>
        </p:txBody>
      </p:sp>
      <p:sp>
        <p:nvSpPr>
          <p:cNvPr id="6" name="Content Placeholder 5">
            <a:extLst>
              <a:ext uri="{FF2B5EF4-FFF2-40B4-BE49-F238E27FC236}">
                <a16:creationId xmlns:a16="http://schemas.microsoft.com/office/drawing/2014/main" id="{CC85B415-44F4-40F7-524B-583F9122D68D}"/>
              </a:ext>
            </a:extLst>
          </p:cNvPr>
          <p:cNvSpPr>
            <a:spLocks noGrp="1"/>
          </p:cNvSpPr>
          <p:nvPr>
            <p:ph idx="1"/>
          </p:nvPr>
        </p:nvSpPr>
        <p:spPr/>
        <p:txBody>
          <a:bodyPr>
            <a:normAutofit/>
          </a:bodyPr>
          <a:lstStyle/>
          <a:p>
            <a:r>
              <a:rPr lang="en-GB" sz="3200" dirty="0"/>
              <a:t>Reminder about the WGF and its objectives and focus</a:t>
            </a:r>
          </a:p>
          <a:p>
            <a:r>
              <a:rPr lang="en-GB" sz="3200" b="1" dirty="0"/>
              <a:t>The  call for concept notes for the Advocacy Grant</a:t>
            </a:r>
          </a:p>
          <a:p>
            <a:r>
              <a:rPr lang="en-GB" sz="3200" dirty="0"/>
              <a:t>Clarifying the Tiers and some concepts</a:t>
            </a:r>
          </a:p>
          <a:p>
            <a:r>
              <a:rPr lang="en-GB" sz="3200" b="1" dirty="0"/>
              <a:t>Capacity development – what can you include?</a:t>
            </a:r>
          </a:p>
          <a:p>
            <a:r>
              <a:rPr lang="en-GB" sz="3200" dirty="0"/>
              <a:t>Looking over the Templates  - WGLOs</a:t>
            </a:r>
          </a:p>
          <a:p>
            <a:r>
              <a:rPr lang="en-GB" sz="3200" b="1" dirty="0"/>
              <a:t>Questions being asked so far</a:t>
            </a:r>
          </a:p>
          <a:p>
            <a:r>
              <a:rPr lang="en-GB" sz="3200" dirty="0"/>
              <a:t>Q&amp;A session</a:t>
            </a:r>
            <a:endParaRPr lang="en-ZM" sz="3200" dirty="0"/>
          </a:p>
        </p:txBody>
      </p:sp>
    </p:spTree>
    <p:extLst>
      <p:ext uri="{BB962C8B-B14F-4D97-AF65-F5344CB8AC3E}">
        <p14:creationId xmlns:p14="http://schemas.microsoft.com/office/powerpoint/2010/main" val="106920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89FD-69BB-9BB5-C205-5ACA234BB31C}"/>
              </a:ext>
            </a:extLst>
          </p:cNvPr>
          <p:cNvSpPr>
            <a:spLocks noGrp="1"/>
          </p:cNvSpPr>
          <p:nvPr>
            <p:ph type="title"/>
          </p:nvPr>
        </p:nvSpPr>
        <p:spPr/>
        <p:txBody>
          <a:bodyPr/>
          <a:lstStyle/>
          <a:p>
            <a:endParaRPr lang="en-ZM"/>
          </a:p>
        </p:txBody>
      </p:sp>
      <p:pic>
        <p:nvPicPr>
          <p:cNvPr id="1026" name="Picture 2" descr="Q&amp;A: What you need to know about N.J.’s new handgun liability insurance ...">
            <a:extLst>
              <a:ext uri="{FF2B5EF4-FFF2-40B4-BE49-F238E27FC236}">
                <a16:creationId xmlns:a16="http://schemas.microsoft.com/office/drawing/2014/main" id="{4E879D09-A56D-84C2-5E4B-FEF9E0AEE8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326" y="875211"/>
            <a:ext cx="10367634" cy="565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BB35-A25B-F32A-1AC8-6CBA2C85ED86}"/>
              </a:ext>
            </a:extLst>
          </p:cNvPr>
          <p:cNvSpPr>
            <a:spLocks noGrp="1"/>
          </p:cNvSpPr>
          <p:nvPr>
            <p:ph type="title"/>
          </p:nvPr>
        </p:nvSpPr>
        <p:spPr/>
        <p:txBody>
          <a:bodyPr>
            <a:normAutofit/>
          </a:bodyPr>
          <a:lstStyle/>
          <a:p>
            <a:r>
              <a:rPr lang="en-GB" dirty="0">
                <a:latin typeface="Montserrat" panose="00000500000000000000" pitchFamily="2" charset="0"/>
              </a:rPr>
              <a:t>Introducing the WGF </a:t>
            </a:r>
          </a:p>
        </p:txBody>
      </p:sp>
      <p:pic>
        <p:nvPicPr>
          <p:cNvPr id="5" name="Picture 4">
            <a:extLst>
              <a:ext uri="{FF2B5EF4-FFF2-40B4-BE49-F238E27FC236}">
                <a16:creationId xmlns:a16="http://schemas.microsoft.com/office/drawing/2014/main" id="{FA3D2061-F4AB-422D-3C28-35ED59F03AE4}"/>
              </a:ext>
            </a:extLst>
          </p:cNvPr>
          <p:cNvPicPr>
            <a:picLocks noChangeAspect="1"/>
          </p:cNvPicPr>
          <p:nvPr/>
        </p:nvPicPr>
        <p:blipFill>
          <a:blip r:embed="rId2"/>
          <a:stretch>
            <a:fillRect/>
          </a:stretch>
        </p:blipFill>
        <p:spPr>
          <a:xfrm>
            <a:off x="2845108" y="106706"/>
            <a:ext cx="626754" cy="648000"/>
          </a:xfrm>
          <a:prstGeom prst="rect">
            <a:avLst/>
          </a:prstGeom>
        </p:spPr>
      </p:pic>
      <p:pic>
        <p:nvPicPr>
          <p:cNvPr id="6" name="Picture 5" descr="Zambia Reading for Education and Development">
            <a:extLst>
              <a:ext uri="{FF2B5EF4-FFF2-40B4-BE49-F238E27FC236}">
                <a16:creationId xmlns:a16="http://schemas.microsoft.com/office/drawing/2014/main" id="{EC5B87CB-4EA5-B0E0-D61D-FF35D0080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218" y="106706"/>
            <a:ext cx="644474" cy="648000"/>
          </a:xfrm>
          <a:prstGeom prst="rect">
            <a:avLst/>
          </a:prstGeom>
          <a:noFill/>
          <a:ln>
            <a:noFill/>
          </a:ln>
        </p:spPr>
      </p:pic>
      <p:pic>
        <p:nvPicPr>
          <p:cNvPr id="7" name="Picture 6" descr="Fawe Malawi Page | Lilongwe">
            <a:extLst>
              <a:ext uri="{FF2B5EF4-FFF2-40B4-BE49-F238E27FC236}">
                <a16:creationId xmlns:a16="http://schemas.microsoft.com/office/drawing/2014/main" id="{EBC5D7CB-01B5-1D5B-5046-FE3F70299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27"/>
          <a:stretch/>
        </p:blipFill>
        <p:spPr bwMode="auto">
          <a:xfrm>
            <a:off x="4395048" y="106706"/>
            <a:ext cx="276457" cy="648000"/>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F649C4AA-E4A2-E208-9375-2E33A2866681}"/>
              </a:ext>
            </a:extLst>
          </p:cNvPr>
          <p:cNvSpPr txBox="1">
            <a:spLocks/>
          </p:cNvSpPr>
          <p:nvPr/>
        </p:nvSpPr>
        <p:spPr>
          <a:xfrm>
            <a:off x="7255566" y="120494"/>
            <a:ext cx="4276234" cy="672075"/>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2667" b="1" kern="1200">
                <a:solidFill>
                  <a:srgbClr val="006EB8"/>
                </a:solidFill>
                <a:latin typeface="Arial" panose="020B0604020202020204" pitchFamily="34" charset="0"/>
                <a:ea typeface="+mj-ea"/>
                <a:cs typeface="Arial" panose="020B0604020202020204" pitchFamily="34" charset="0"/>
              </a:defRPr>
            </a:lvl1pPr>
          </a:lstStyle>
          <a:p>
            <a:r>
              <a:rPr lang="en-GB" dirty="0">
                <a:latin typeface="Montserrat" panose="00000500000000000000" pitchFamily="2" charset="0"/>
              </a:rPr>
              <a:t>Women and Girls Fund</a:t>
            </a:r>
          </a:p>
        </p:txBody>
      </p:sp>
      <p:pic>
        <p:nvPicPr>
          <p:cNvPr id="9" name="Picture 8" descr="A person holding her fist up&#10;&#10;Description automatically generated">
            <a:extLst>
              <a:ext uri="{FF2B5EF4-FFF2-40B4-BE49-F238E27FC236}">
                <a16:creationId xmlns:a16="http://schemas.microsoft.com/office/drawing/2014/main" id="{244A2B11-681A-60E3-CE25-A1BECA19C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1800" y="96915"/>
            <a:ext cx="573640" cy="648000"/>
          </a:xfrm>
          <a:prstGeom prst="rect">
            <a:avLst/>
          </a:prstGeom>
        </p:spPr>
      </p:pic>
      <p:sp>
        <p:nvSpPr>
          <p:cNvPr id="12" name="Content Placeholder 14">
            <a:extLst>
              <a:ext uri="{FF2B5EF4-FFF2-40B4-BE49-F238E27FC236}">
                <a16:creationId xmlns:a16="http://schemas.microsoft.com/office/drawing/2014/main" id="{404580A5-A8D3-C9BA-38AD-56AECA629AE6}"/>
              </a:ext>
            </a:extLst>
          </p:cNvPr>
          <p:cNvSpPr>
            <a:spLocks noGrp="1"/>
          </p:cNvSpPr>
          <p:nvPr>
            <p:ph sz="half" idx="1"/>
          </p:nvPr>
        </p:nvSpPr>
        <p:spPr>
          <a:xfrm>
            <a:off x="334963" y="1700810"/>
            <a:ext cx="11196837" cy="4800003"/>
          </a:xfrm>
        </p:spPr>
        <p:txBody>
          <a:bodyPr>
            <a:normAutofit/>
          </a:bodyPr>
          <a:lstStyle/>
          <a:p>
            <a:pPr>
              <a:lnSpc>
                <a:spcPct val="110000"/>
              </a:lnSpc>
            </a:pPr>
            <a:r>
              <a:rPr lang="en-GB" sz="2800" dirty="0">
                <a:latin typeface="Montserrat" panose="00000500000000000000" pitchFamily="2" charset="0"/>
              </a:rPr>
              <a:t>The overall aim is to provide targeted direct funding to support WGLOs in Malawi, Rwanda and Zambia. </a:t>
            </a:r>
          </a:p>
          <a:p>
            <a:pPr>
              <a:lnSpc>
                <a:spcPct val="110000"/>
              </a:lnSpc>
            </a:pPr>
            <a:r>
              <a:rPr lang="en-GB" sz="2800" dirty="0">
                <a:latin typeface="Montserrat" panose="00000500000000000000" pitchFamily="2" charset="0"/>
              </a:rPr>
              <a:t>Specifically, its aims are:</a:t>
            </a:r>
          </a:p>
          <a:p>
            <a:pPr marL="342900" indent="-342900">
              <a:lnSpc>
                <a:spcPct val="110000"/>
              </a:lnSpc>
              <a:buFont typeface="+mj-lt"/>
              <a:buAutoNum type="arabicPeriod"/>
            </a:pPr>
            <a:r>
              <a:rPr lang="en-GB" sz="2400" b="1" dirty="0">
                <a:solidFill>
                  <a:schemeClr val="accent1"/>
                </a:solidFill>
                <a:latin typeface="Montserrat" panose="00000500000000000000" pitchFamily="2" charset="0"/>
              </a:rPr>
              <a:t>Women and Girls</a:t>
            </a:r>
            <a:r>
              <a:rPr lang="en-GB" sz="2400" dirty="0">
                <a:latin typeface="Montserrat" panose="00000500000000000000" pitchFamily="2" charset="0"/>
              </a:rPr>
              <a:t>: for more gender equality and women and girls’ rights, focusing on </a:t>
            </a:r>
            <a:r>
              <a:rPr lang="en-GB" sz="2400" b="1" dirty="0">
                <a:solidFill>
                  <a:schemeClr val="accent1"/>
                </a:solidFill>
                <a:latin typeface="Montserrat" panose="00000500000000000000" pitchFamily="2" charset="0"/>
              </a:rPr>
              <a:t>advocacy and strengthening </a:t>
            </a:r>
            <a:r>
              <a:rPr lang="en-GB" sz="2400" dirty="0">
                <a:latin typeface="Montserrat" panose="00000500000000000000" pitchFamily="2" charset="0"/>
              </a:rPr>
              <a:t>of women’s right organisations and movements in the three countries</a:t>
            </a:r>
          </a:p>
          <a:p>
            <a:pPr marL="342900" indent="-342900">
              <a:lnSpc>
                <a:spcPct val="110000"/>
              </a:lnSpc>
              <a:buFont typeface="+mj-lt"/>
              <a:buAutoNum type="arabicPeriod"/>
            </a:pPr>
            <a:r>
              <a:rPr lang="en-GB" sz="2400" b="1" dirty="0">
                <a:solidFill>
                  <a:srgbClr val="0070C0"/>
                </a:solidFill>
                <a:latin typeface="Montserrat" panose="00000500000000000000" pitchFamily="2" charset="0"/>
              </a:rPr>
              <a:t>Establish a participatory funding mechanism: </a:t>
            </a:r>
            <a:r>
              <a:rPr lang="en-GB" sz="2400" dirty="0">
                <a:latin typeface="Montserrat" panose="00000500000000000000" pitchFamily="2" charset="0"/>
              </a:rPr>
              <a:t>to design and evaluate the fund</a:t>
            </a:r>
          </a:p>
          <a:p>
            <a:pPr marL="342900" indent="-342900">
              <a:lnSpc>
                <a:spcPct val="110000"/>
              </a:lnSpc>
              <a:buFont typeface="+mj-lt"/>
              <a:buAutoNum type="arabicPeriod"/>
            </a:pPr>
            <a:r>
              <a:rPr lang="en-GB" sz="2400" b="1" dirty="0">
                <a:solidFill>
                  <a:srgbClr val="0070C0"/>
                </a:solidFill>
                <a:latin typeface="Montserrat" panose="00000500000000000000" pitchFamily="2" charset="0"/>
              </a:rPr>
              <a:t>Capture learning of the participatory approach</a:t>
            </a:r>
          </a:p>
          <a:p>
            <a:pPr>
              <a:lnSpc>
                <a:spcPct val="110000"/>
              </a:lnSpc>
            </a:pPr>
            <a:endParaRPr lang="en-GB" sz="1800" dirty="0">
              <a:latin typeface="Montserrat" panose="00000500000000000000" pitchFamily="2" charset="0"/>
            </a:endParaRPr>
          </a:p>
        </p:txBody>
      </p:sp>
      <p:pic>
        <p:nvPicPr>
          <p:cNvPr id="3" name="Picture 2">
            <a:extLst>
              <a:ext uri="{FF2B5EF4-FFF2-40B4-BE49-F238E27FC236}">
                <a16:creationId xmlns:a16="http://schemas.microsoft.com/office/drawing/2014/main" id="{EAB462E9-CE37-8F42-6799-C381A1B1A4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176" t="6615" r="17723" b="10935"/>
          <a:stretch/>
        </p:blipFill>
        <p:spPr bwMode="auto">
          <a:xfrm>
            <a:off x="2845108" y="64500"/>
            <a:ext cx="644474" cy="73241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4332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BB35-A25B-F32A-1AC8-6CBA2C85ED86}"/>
              </a:ext>
            </a:extLst>
          </p:cNvPr>
          <p:cNvSpPr>
            <a:spLocks noGrp="1"/>
          </p:cNvSpPr>
          <p:nvPr>
            <p:ph type="title"/>
          </p:nvPr>
        </p:nvSpPr>
        <p:spPr/>
        <p:txBody>
          <a:bodyPr>
            <a:normAutofit/>
          </a:bodyPr>
          <a:lstStyle/>
          <a:p>
            <a:r>
              <a:rPr lang="en-US" dirty="0">
                <a:latin typeface="Montserrat" panose="00000500000000000000" pitchFamily="2" charset="0"/>
              </a:rPr>
              <a:t>What is the focus of the Women and girls fund?</a:t>
            </a:r>
            <a:endParaRPr lang="en-GB" dirty="0">
              <a:latin typeface="Montserrat" panose="00000500000000000000" pitchFamily="2" charset="0"/>
            </a:endParaRPr>
          </a:p>
        </p:txBody>
      </p:sp>
      <p:sp>
        <p:nvSpPr>
          <p:cNvPr id="3" name="Content Placeholder 2">
            <a:extLst>
              <a:ext uri="{FF2B5EF4-FFF2-40B4-BE49-F238E27FC236}">
                <a16:creationId xmlns:a16="http://schemas.microsoft.com/office/drawing/2014/main" id="{B172A011-4062-045A-90CC-50A1D6D66C00}"/>
              </a:ext>
            </a:extLst>
          </p:cNvPr>
          <p:cNvSpPr>
            <a:spLocks noGrp="1"/>
          </p:cNvSpPr>
          <p:nvPr>
            <p:ph sz="half" idx="1"/>
          </p:nvPr>
        </p:nvSpPr>
        <p:spPr>
          <a:xfrm>
            <a:off x="335360" y="1700811"/>
            <a:ext cx="11505658" cy="5157190"/>
          </a:xfrm>
        </p:spPr>
        <p:txBody>
          <a:bodyPr>
            <a:normAutofit/>
          </a:bodyPr>
          <a:lstStyle/>
          <a:p>
            <a:pPr marL="571500" indent="-571500">
              <a:buFont typeface="Arial" panose="020B0604020202020204" pitchFamily="34" charset="0"/>
              <a:buChar char="•"/>
            </a:pPr>
            <a:r>
              <a:rPr lang="en-GB" sz="3600" b="1" dirty="0">
                <a:solidFill>
                  <a:srgbClr val="FF0000"/>
                </a:solidFill>
                <a:latin typeface="Montserrat" panose="00000500000000000000" pitchFamily="2" charset="0"/>
              </a:rPr>
              <a:t>Advocacy – the main component</a:t>
            </a:r>
          </a:p>
          <a:p>
            <a:pPr marL="571500" indent="-571500">
              <a:buFont typeface="Arial" panose="020B0604020202020204" pitchFamily="34" charset="0"/>
              <a:buChar char="•"/>
            </a:pPr>
            <a:r>
              <a:rPr lang="en-GB" sz="3600" dirty="0">
                <a:latin typeface="Montserrat" panose="00000500000000000000" pitchFamily="2" charset="0"/>
              </a:rPr>
              <a:t>Promoting gender equality and women empowerment </a:t>
            </a:r>
          </a:p>
          <a:p>
            <a:pPr marL="571500" indent="-571500">
              <a:buFont typeface="Arial" panose="020B0604020202020204" pitchFamily="34" charset="0"/>
              <a:buChar char="•"/>
            </a:pPr>
            <a:r>
              <a:rPr lang="en-GB" sz="3600" dirty="0">
                <a:latin typeface="Montserrat" panose="00000500000000000000" pitchFamily="2" charset="0"/>
              </a:rPr>
              <a:t>Non-thematic</a:t>
            </a:r>
          </a:p>
          <a:p>
            <a:pPr marL="571500" indent="-571500">
              <a:buFont typeface="Arial" panose="020B0604020202020204" pitchFamily="34" charset="0"/>
              <a:buChar char="•"/>
            </a:pPr>
            <a:r>
              <a:rPr lang="en-GB" sz="3600" dirty="0">
                <a:latin typeface="Montserrat" panose="00000500000000000000" pitchFamily="2" charset="0"/>
              </a:rPr>
              <a:t>Malawi – National</a:t>
            </a:r>
          </a:p>
          <a:p>
            <a:pPr marL="571500" indent="-571500">
              <a:buFont typeface="Arial" panose="020B0604020202020204" pitchFamily="34" charset="0"/>
              <a:buChar char="•"/>
            </a:pPr>
            <a:r>
              <a:rPr lang="en-GB" sz="3600" b="1" u="sng" dirty="0">
                <a:latin typeface="Montserrat" panose="00000500000000000000" pitchFamily="2" charset="0"/>
              </a:rPr>
              <a:t>Eligibility </a:t>
            </a:r>
            <a:r>
              <a:rPr lang="en-GB" sz="3600" dirty="0">
                <a:latin typeface="Montserrat" panose="00000500000000000000" pitchFamily="2" charset="0"/>
              </a:rPr>
              <a:t>- Women and girl led organisations</a:t>
            </a:r>
          </a:p>
          <a:p>
            <a:pPr marL="571500" indent="-571500">
              <a:buFont typeface="Arial" panose="020B0604020202020204" pitchFamily="34" charset="0"/>
              <a:buChar char="•"/>
            </a:pPr>
            <a:endParaRPr lang="en-GB" sz="3600" dirty="0">
              <a:latin typeface="Montserrat" panose="00000500000000000000" pitchFamily="2" charset="0"/>
            </a:endParaRPr>
          </a:p>
        </p:txBody>
      </p:sp>
      <p:pic>
        <p:nvPicPr>
          <p:cNvPr id="5" name="Picture 4">
            <a:extLst>
              <a:ext uri="{FF2B5EF4-FFF2-40B4-BE49-F238E27FC236}">
                <a16:creationId xmlns:a16="http://schemas.microsoft.com/office/drawing/2014/main" id="{FA3D2061-F4AB-422D-3C28-35ED59F03AE4}"/>
              </a:ext>
            </a:extLst>
          </p:cNvPr>
          <p:cNvPicPr>
            <a:picLocks noChangeAspect="1"/>
          </p:cNvPicPr>
          <p:nvPr/>
        </p:nvPicPr>
        <p:blipFill>
          <a:blip r:embed="rId2"/>
          <a:stretch>
            <a:fillRect/>
          </a:stretch>
        </p:blipFill>
        <p:spPr>
          <a:xfrm>
            <a:off x="2845108" y="106706"/>
            <a:ext cx="626754" cy="648000"/>
          </a:xfrm>
          <a:prstGeom prst="rect">
            <a:avLst/>
          </a:prstGeom>
        </p:spPr>
      </p:pic>
      <p:pic>
        <p:nvPicPr>
          <p:cNvPr id="6" name="Picture 5" descr="Zambia Reading for Education and Development">
            <a:extLst>
              <a:ext uri="{FF2B5EF4-FFF2-40B4-BE49-F238E27FC236}">
                <a16:creationId xmlns:a16="http://schemas.microsoft.com/office/drawing/2014/main" id="{EC5B87CB-4EA5-B0E0-D61D-FF35D0080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218" y="106706"/>
            <a:ext cx="644474" cy="648000"/>
          </a:xfrm>
          <a:prstGeom prst="rect">
            <a:avLst/>
          </a:prstGeom>
          <a:noFill/>
          <a:ln>
            <a:noFill/>
          </a:ln>
        </p:spPr>
      </p:pic>
      <p:pic>
        <p:nvPicPr>
          <p:cNvPr id="7" name="Picture 6" descr="Fawe Malawi Page | Lilongwe">
            <a:extLst>
              <a:ext uri="{FF2B5EF4-FFF2-40B4-BE49-F238E27FC236}">
                <a16:creationId xmlns:a16="http://schemas.microsoft.com/office/drawing/2014/main" id="{EBC5D7CB-01B5-1D5B-5046-FE3F70299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27"/>
          <a:stretch/>
        </p:blipFill>
        <p:spPr bwMode="auto">
          <a:xfrm>
            <a:off x="4395048" y="106706"/>
            <a:ext cx="276457" cy="648000"/>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F649C4AA-E4A2-E208-9375-2E33A2866681}"/>
              </a:ext>
            </a:extLst>
          </p:cNvPr>
          <p:cNvSpPr txBox="1">
            <a:spLocks/>
          </p:cNvSpPr>
          <p:nvPr/>
        </p:nvSpPr>
        <p:spPr>
          <a:xfrm>
            <a:off x="7255566" y="120494"/>
            <a:ext cx="4276234" cy="672075"/>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2667" b="1" kern="1200">
                <a:solidFill>
                  <a:srgbClr val="006EB8"/>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2667" b="1" i="0" u="none" strike="noStrike" kern="1200" cap="none" spc="0" normalizeH="0" baseline="0" noProof="0" dirty="0">
                <a:ln>
                  <a:noFill/>
                </a:ln>
                <a:solidFill>
                  <a:srgbClr val="006EB8"/>
                </a:solidFill>
                <a:effectLst/>
                <a:uLnTx/>
                <a:uFillTx/>
                <a:latin typeface="Montserrat" panose="00000500000000000000" pitchFamily="2" charset="0"/>
                <a:ea typeface="+mj-ea"/>
                <a:cs typeface="Arial" panose="020B0604020202020204" pitchFamily="34" charset="0"/>
              </a:rPr>
              <a:t>Women and Girls Fund</a:t>
            </a:r>
          </a:p>
        </p:txBody>
      </p:sp>
      <p:pic>
        <p:nvPicPr>
          <p:cNvPr id="9" name="Picture 8" descr="A person holding her fist up&#10;&#10;Description automatically generated">
            <a:extLst>
              <a:ext uri="{FF2B5EF4-FFF2-40B4-BE49-F238E27FC236}">
                <a16:creationId xmlns:a16="http://schemas.microsoft.com/office/drawing/2014/main" id="{244A2B11-681A-60E3-CE25-A1BECA19C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1800" y="96915"/>
            <a:ext cx="573640" cy="648000"/>
          </a:xfrm>
          <a:prstGeom prst="rect">
            <a:avLst/>
          </a:prstGeom>
        </p:spPr>
      </p:pic>
      <p:pic>
        <p:nvPicPr>
          <p:cNvPr id="4" name="Picture 3">
            <a:extLst>
              <a:ext uri="{FF2B5EF4-FFF2-40B4-BE49-F238E27FC236}">
                <a16:creationId xmlns:a16="http://schemas.microsoft.com/office/drawing/2014/main" id="{0DB670DA-1534-A4B7-8591-9160F41283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176" t="6615" r="17723" b="10935"/>
          <a:stretch/>
        </p:blipFill>
        <p:spPr bwMode="auto">
          <a:xfrm>
            <a:off x="2845108" y="64500"/>
            <a:ext cx="644474" cy="73241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20616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F130-1BF4-9DA3-E9DC-F8F6C91ED263}"/>
              </a:ext>
            </a:extLst>
          </p:cNvPr>
          <p:cNvSpPr>
            <a:spLocks noGrp="1"/>
          </p:cNvSpPr>
          <p:nvPr>
            <p:ph type="title"/>
          </p:nvPr>
        </p:nvSpPr>
        <p:spPr/>
        <p:txBody>
          <a:bodyPr/>
          <a:lstStyle/>
          <a:p>
            <a:r>
              <a:rPr lang="en-GB" dirty="0"/>
              <a:t>This call is for the Advocacy grant</a:t>
            </a:r>
            <a:endParaRPr lang="en-ZM" dirty="0"/>
          </a:p>
        </p:txBody>
      </p:sp>
      <p:sp>
        <p:nvSpPr>
          <p:cNvPr id="3" name="Content Placeholder 2">
            <a:extLst>
              <a:ext uri="{FF2B5EF4-FFF2-40B4-BE49-F238E27FC236}">
                <a16:creationId xmlns:a16="http://schemas.microsoft.com/office/drawing/2014/main" id="{C241864E-9EDE-20AD-0A77-8FE2EDEAEE7B}"/>
              </a:ext>
            </a:extLst>
          </p:cNvPr>
          <p:cNvSpPr>
            <a:spLocks noGrp="1"/>
          </p:cNvSpPr>
          <p:nvPr>
            <p:ph idx="1"/>
          </p:nvPr>
        </p:nvSpPr>
        <p:spPr>
          <a:xfrm>
            <a:off x="335360" y="1700810"/>
            <a:ext cx="11521280" cy="4829801"/>
          </a:xfrm>
        </p:spPr>
        <p:txBody>
          <a:bodyPr>
            <a:noAutofit/>
          </a:bodyPr>
          <a:lstStyle/>
          <a:p>
            <a:pPr>
              <a:lnSpc>
                <a:spcPct val="107000"/>
              </a:lnSpc>
              <a:spcAft>
                <a:spcPts val="800"/>
              </a:spcAft>
            </a:pPr>
            <a:r>
              <a:rPr lang="en-GB" sz="2400" kern="0" dirty="0">
                <a:effectLst/>
                <a:latin typeface="Montserrat" panose="00000500000000000000" pitchFamily="2" charset="0"/>
                <a:ea typeface="Times New Roman" panose="02020603050405020304" pitchFamily="18" charset="0"/>
                <a:cs typeface="Times New Roman" panose="02020603050405020304" pitchFamily="18" charset="0"/>
              </a:rPr>
              <a:t>The advocacy intervention is the main component of the grant. </a:t>
            </a:r>
          </a:p>
          <a:p>
            <a:pPr>
              <a:lnSpc>
                <a:spcPct val="107000"/>
              </a:lnSpc>
              <a:spcAft>
                <a:spcPts val="800"/>
              </a:spcAft>
            </a:pPr>
            <a:r>
              <a:rPr lang="en-GB" sz="2400" kern="100" dirty="0">
                <a:effectLst/>
                <a:latin typeface="Montserrat" panose="00000500000000000000" pitchFamily="2" charset="0"/>
                <a:ea typeface="Aptos" panose="020B0004020202020204" pitchFamily="34" charset="0"/>
                <a:cs typeface="Arial" panose="020B0604020202020204" pitchFamily="34" charset="0"/>
              </a:rPr>
              <a:t>Support</a:t>
            </a:r>
            <a:r>
              <a:rPr lang="en-GB" sz="2400" kern="0" dirty="0">
                <a:effectLst/>
                <a:latin typeface="Montserrat" panose="00000500000000000000" pitchFamily="2" charset="0"/>
                <a:ea typeface="Times New Roman" panose="02020603050405020304" pitchFamily="18" charset="0"/>
                <a:cs typeface="Times New Roman" panose="02020603050405020304" pitchFamily="18" charset="0"/>
              </a:rPr>
              <a:t> advocacy campaigns/projects addressing critical issues around gender equality and women empowerment. </a:t>
            </a:r>
            <a:r>
              <a:rPr lang="en-GB" sz="2400" b="1" kern="0" dirty="0">
                <a:effectLst/>
                <a:latin typeface="Montserrat" panose="00000500000000000000" pitchFamily="2" charset="0"/>
                <a:ea typeface="Times New Roman" panose="02020603050405020304" pitchFamily="18" charset="0"/>
                <a:cs typeface="Times New Roman" panose="02020603050405020304" pitchFamily="18" charset="0"/>
              </a:rPr>
              <a:t>WGLOs will be encouraged to work in partnerships and coalitions to amplify the impact of their advocacy efforts. </a:t>
            </a:r>
            <a:endParaRPr lang="en-ZM" sz="2400" b="1" kern="100" dirty="0">
              <a:effectLst/>
              <a:latin typeface="Montserrat" panose="00000500000000000000" pitchFamily="2" charset="0"/>
              <a:ea typeface="Aptos" panose="020B0004020202020204" pitchFamily="34" charset="0"/>
              <a:cs typeface="Arial" panose="020B0604020202020204" pitchFamily="34" charset="0"/>
            </a:endParaRPr>
          </a:p>
          <a:p>
            <a:pPr>
              <a:lnSpc>
                <a:spcPct val="107000"/>
              </a:lnSpc>
              <a:spcAft>
                <a:spcPts val="800"/>
              </a:spcAft>
            </a:pPr>
            <a:r>
              <a:rPr lang="en-GB" sz="2400" b="1" kern="0" dirty="0">
                <a:effectLst/>
                <a:latin typeface="Montserrat" panose="00000500000000000000" pitchFamily="2" charset="0"/>
                <a:ea typeface="Times New Roman" panose="02020603050405020304" pitchFamily="18" charset="0"/>
                <a:cs typeface="Times New Roman" panose="02020603050405020304" pitchFamily="18" charset="0"/>
              </a:rPr>
              <a:t>Research as part of the advocacy interventions </a:t>
            </a:r>
            <a:r>
              <a:rPr lang="en-GB" sz="2400" kern="0" dirty="0">
                <a:effectLst/>
                <a:latin typeface="Montserrat" panose="00000500000000000000" pitchFamily="2" charset="0"/>
                <a:ea typeface="Times New Roman" panose="02020603050405020304" pitchFamily="18" charset="0"/>
                <a:cs typeface="Times New Roman" panose="02020603050405020304" pitchFamily="18" charset="0"/>
              </a:rPr>
              <a:t>can be included. The WGLOs are encouraged to partner with local research institutions or academia when undertaking this research</a:t>
            </a:r>
          </a:p>
          <a:p>
            <a:pPr>
              <a:lnSpc>
                <a:spcPct val="107000"/>
              </a:lnSpc>
              <a:spcAft>
                <a:spcPts val="800"/>
              </a:spcAft>
            </a:pPr>
            <a:r>
              <a:rPr lang="en-GB" sz="2400" kern="0" dirty="0">
                <a:effectLst/>
                <a:latin typeface="Montserrat" panose="00000500000000000000" pitchFamily="2" charset="0"/>
                <a:ea typeface="Times New Roman" panose="02020603050405020304" pitchFamily="18" charset="0"/>
              </a:rPr>
              <a:t>The proposal can include </a:t>
            </a:r>
            <a:r>
              <a:rPr lang="en-GB" sz="2400" b="1" kern="0" dirty="0">
                <a:effectLst/>
                <a:latin typeface="Montserrat" panose="00000500000000000000" pitchFamily="2" charset="0"/>
                <a:ea typeface="Times New Roman" panose="02020603050405020304" pitchFamily="18" charset="0"/>
              </a:rPr>
              <a:t>organisational capacity interventions based on </a:t>
            </a:r>
            <a:r>
              <a:rPr lang="en-GB" sz="2400" kern="0" dirty="0">
                <a:effectLst/>
                <a:latin typeface="Montserrat" panose="00000500000000000000" pitchFamily="2" charset="0"/>
                <a:ea typeface="Times New Roman" panose="02020603050405020304" pitchFamily="18" charset="0"/>
              </a:rPr>
              <a:t>an organisational assessment and a capacity building action plan.</a:t>
            </a:r>
            <a:endParaRPr lang="en-ZM" sz="2400" dirty="0">
              <a:latin typeface="Montserrat" panose="00000500000000000000" pitchFamily="2" charset="0"/>
            </a:endParaRPr>
          </a:p>
        </p:txBody>
      </p:sp>
    </p:spTree>
    <p:extLst>
      <p:ext uri="{BB962C8B-B14F-4D97-AF65-F5344CB8AC3E}">
        <p14:creationId xmlns:p14="http://schemas.microsoft.com/office/powerpoint/2010/main" val="354438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75F8-47B8-EB92-160D-D2602126D70C}"/>
              </a:ext>
            </a:extLst>
          </p:cNvPr>
          <p:cNvSpPr>
            <a:spLocks noGrp="1"/>
          </p:cNvSpPr>
          <p:nvPr>
            <p:ph type="title"/>
          </p:nvPr>
        </p:nvSpPr>
        <p:spPr/>
        <p:txBody>
          <a:bodyPr>
            <a:noAutofit/>
          </a:bodyPr>
          <a:lstStyle/>
          <a:p>
            <a:r>
              <a:rPr lang="en-GB" sz="4400" dirty="0"/>
              <a:t>Advocacy – what is it?</a:t>
            </a:r>
            <a:endParaRPr lang="en-ZM" sz="4400" dirty="0"/>
          </a:p>
        </p:txBody>
      </p:sp>
      <p:sp>
        <p:nvSpPr>
          <p:cNvPr id="3" name="Content Placeholder 2">
            <a:extLst>
              <a:ext uri="{FF2B5EF4-FFF2-40B4-BE49-F238E27FC236}">
                <a16:creationId xmlns:a16="http://schemas.microsoft.com/office/drawing/2014/main" id="{1866D7BF-804E-8D1B-8B60-40F19928F272}"/>
              </a:ext>
            </a:extLst>
          </p:cNvPr>
          <p:cNvSpPr>
            <a:spLocks noGrp="1"/>
          </p:cNvSpPr>
          <p:nvPr>
            <p:ph idx="1"/>
          </p:nvPr>
        </p:nvSpPr>
        <p:spPr/>
        <p:txBody>
          <a:bodyPr>
            <a:normAutofit lnSpcReduction="10000"/>
          </a:bodyPr>
          <a:lstStyle/>
          <a:p>
            <a:r>
              <a:rPr lang="en-GB" sz="3200" dirty="0">
                <a:effectLst/>
                <a:latin typeface="Calibri Light" panose="020F0302020204030204" pitchFamily="34" charset="0"/>
                <a:ea typeface="Calibri" panose="020F0502020204030204" pitchFamily="34" charset="0"/>
              </a:rPr>
              <a:t>This refers to efforts by individuals, groups, or organizations to influence decisions, policies, or practices in society to promote social justice, human rights, or the common good. </a:t>
            </a:r>
          </a:p>
          <a:p>
            <a:r>
              <a:rPr lang="en-GB" sz="3200" dirty="0">
                <a:effectLst/>
                <a:latin typeface="Calibri Light" panose="020F0302020204030204" pitchFamily="34" charset="0"/>
                <a:ea typeface="Calibri" panose="020F0502020204030204" pitchFamily="34" charset="0"/>
              </a:rPr>
              <a:t>Advocacy is actions intended to influence selected people, governments, private companies, traditional leaders or other institutions (e.g. those providing service delivery)  in order to achieve a desired policy, practice, social, or political change that will benefit particular groups. </a:t>
            </a:r>
          </a:p>
          <a:p>
            <a:r>
              <a:rPr lang="en-GB" sz="3200" dirty="0">
                <a:latin typeface="Calibri Light" panose="020F0302020204030204" pitchFamily="34" charset="0"/>
                <a:ea typeface="Calibri" panose="020F0502020204030204" pitchFamily="34" charset="0"/>
              </a:rPr>
              <a:t>Can be at national, district of community level</a:t>
            </a:r>
            <a:endParaRPr lang="en-ZM" sz="3200" dirty="0"/>
          </a:p>
        </p:txBody>
      </p:sp>
    </p:spTree>
    <p:extLst>
      <p:ext uri="{BB962C8B-B14F-4D97-AF65-F5344CB8AC3E}">
        <p14:creationId xmlns:p14="http://schemas.microsoft.com/office/powerpoint/2010/main" val="85277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1074-640F-5D5C-57FB-4B9B0A3C36CB}"/>
              </a:ext>
            </a:extLst>
          </p:cNvPr>
          <p:cNvSpPr>
            <a:spLocks noGrp="1"/>
          </p:cNvSpPr>
          <p:nvPr>
            <p:ph type="title"/>
          </p:nvPr>
        </p:nvSpPr>
        <p:spPr/>
        <p:txBody>
          <a:bodyPr>
            <a:normAutofit/>
          </a:bodyPr>
          <a:lstStyle/>
          <a:p>
            <a:r>
              <a:rPr lang="en-GB" sz="4000" dirty="0"/>
              <a:t>Eligibility - TIER 1 - Emerging</a:t>
            </a:r>
            <a:endParaRPr lang="en-ZM" sz="4000" dirty="0"/>
          </a:p>
        </p:txBody>
      </p:sp>
      <p:sp>
        <p:nvSpPr>
          <p:cNvPr id="3" name="Content Placeholder 2">
            <a:extLst>
              <a:ext uri="{FF2B5EF4-FFF2-40B4-BE49-F238E27FC236}">
                <a16:creationId xmlns:a16="http://schemas.microsoft.com/office/drawing/2014/main" id="{B96E3918-AD1D-5A9D-70AA-5FE2660632EC}"/>
              </a:ext>
            </a:extLst>
          </p:cNvPr>
          <p:cNvSpPr>
            <a:spLocks noGrp="1"/>
          </p:cNvSpPr>
          <p:nvPr>
            <p:ph idx="1"/>
          </p:nvPr>
        </p:nvSpPr>
        <p:spPr>
          <a:xfrm>
            <a:off x="335360" y="1700810"/>
            <a:ext cx="11521280" cy="4829801"/>
          </a:xfrm>
        </p:spPr>
        <p:txBody>
          <a:bodyPr>
            <a:normAutofit/>
          </a:bodyPr>
          <a:lstStyle/>
          <a:p>
            <a:pPr marL="0" indent="0">
              <a:lnSpc>
                <a:spcPct val="107000"/>
              </a:lnSpc>
              <a:buNone/>
            </a:pPr>
            <a:r>
              <a:rPr lang="en-GB" sz="4400" kern="100" dirty="0">
                <a:effectLst/>
                <a:latin typeface="Calibri Light" panose="020F0302020204030204" pitchFamily="34" charset="0"/>
                <a:ea typeface="Calibri" panose="020F0502020204030204" pitchFamily="34" charset="0"/>
                <a:cs typeface="Times New Roman" panose="02020603050405020304" pitchFamily="18" charset="0"/>
              </a:rPr>
              <a:t>These are small, newly established organizations in the early stages of development. They have limited staff, budgets, and infrastructure. Their focus is often on establishing credibility, building networks, and securing initial funding.</a:t>
            </a:r>
            <a:endParaRPr lang="en-ZM" sz="44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298747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9589-BA10-4121-134F-9DF495CDC618}"/>
              </a:ext>
            </a:extLst>
          </p:cNvPr>
          <p:cNvSpPr>
            <a:spLocks noGrp="1"/>
          </p:cNvSpPr>
          <p:nvPr>
            <p:ph type="title"/>
          </p:nvPr>
        </p:nvSpPr>
        <p:spPr/>
        <p:txBody>
          <a:bodyPr/>
          <a:lstStyle/>
          <a:p>
            <a:r>
              <a:rPr lang="en-GB" dirty="0"/>
              <a:t>Eligibility - TIER 2 - Intermediate</a:t>
            </a:r>
            <a:endParaRPr lang="en-ZM" dirty="0"/>
          </a:p>
        </p:txBody>
      </p:sp>
      <p:sp>
        <p:nvSpPr>
          <p:cNvPr id="3" name="Content Placeholder 2">
            <a:extLst>
              <a:ext uri="{FF2B5EF4-FFF2-40B4-BE49-F238E27FC236}">
                <a16:creationId xmlns:a16="http://schemas.microsoft.com/office/drawing/2014/main" id="{4AC731E8-EF83-AE6C-8C8C-93627C6DC46A}"/>
              </a:ext>
            </a:extLst>
          </p:cNvPr>
          <p:cNvSpPr>
            <a:spLocks noGrp="1"/>
          </p:cNvSpPr>
          <p:nvPr>
            <p:ph idx="1"/>
          </p:nvPr>
        </p:nvSpPr>
        <p:spPr>
          <a:xfrm>
            <a:off x="335360" y="1700810"/>
            <a:ext cx="11521280" cy="4829801"/>
          </a:xfrm>
        </p:spPr>
        <p:txBody>
          <a:bodyPr>
            <a:normAutofit/>
          </a:bodyPr>
          <a:lstStyle/>
          <a:p>
            <a:pPr>
              <a:lnSpc>
                <a:spcPct val="107000"/>
              </a:lnSpc>
              <a:spcAft>
                <a:spcPts val="800"/>
              </a:spcAft>
            </a:pPr>
            <a:r>
              <a:rPr lang="en-GB" sz="3600" kern="100" dirty="0">
                <a:effectLst/>
                <a:latin typeface="Calibri Light" panose="020F0302020204030204" pitchFamily="34" charset="0"/>
                <a:ea typeface="Calibri" panose="020F0502020204030204" pitchFamily="34" charset="0"/>
                <a:cs typeface="Times New Roman" panose="02020603050405020304" pitchFamily="18" charset="0"/>
              </a:rPr>
              <a:t>These are in the process of scaling their operations. They may have a more stable funding base, a growing team, and a defined organizational structure. Their focus is often on expanding programs, increasing impact, and professionalizing their operations.</a:t>
            </a:r>
            <a:endParaRPr lang="en-ZM" sz="3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57691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31BE-ADE8-E53B-2932-F916C3F4D080}"/>
              </a:ext>
            </a:extLst>
          </p:cNvPr>
          <p:cNvSpPr>
            <a:spLocks noGrp="1"/>
          </p:cNvSpPr>
          <p:nvPr>
            <p:ph type="title"/>
          </p:nvPr>
        </p:nvSpPr>
        <p:spPr/>
        <p:txBody>
          <a:bodyPr>
            <a:noAutofit/>
          </a:bodyPr>
          <a:lstStyle/>
          <a:p>
            <a:r>
              <a:rPr lang="en-GB" sz="4000" dirty="0"/>
              <a:t>Eligibility - </a:t>
            </a:r>
            <a:r>
              <a:rPr lang="en-US" sz="4000" dirty="0">
                <a:latin typeface="Calibri" panose="020F0502020204030204" pitchFamily="34" charset="0"/>
                <a:ea typeface="Calibri" panose="020F0502020204030204" pitchFamily="34" charset="0"/>
                <a:cs typeface="Times New Roman" panose="02020603050405020304" pitchFamily="18" charset="0"/>
              </a:rPr>
              <a:t>TIER 3 - Established</a:t>
            </a:r>
            <a:endParaRPr lang="en-ZM" sz="4000" dirty="0"/>
          </a:p>
        </p:txBody>
      </p:sp>
      <p:sp>
        <p:nvSpPr>
          <p:cNvPr id="3" name="Content Placeholder 2">
            <a:extLst>
              <a:ext uri="{FF2B5EF4-FFF2-40B4-BE49-F238E27FC236}">
                <a16:creationId xmlns:a16="http://schemas.microsoft.com/office/drawing/2014/main" id="{1D025D76-A098-C1F7-630A-646200791C8F}"/>
              </a:ext>
            </a:extLst>
          </p:cNvPr>
          <p:cNvSpPr>
            <a:spLocks noGrp="1"/>
          </p:cNvSpPr>
          <p:nvPr>
            <p:ph idx="1"/>
          </p:nvPr>
        </p:nvSpPr>
        <p:spPr>
          <a:xfrm>
            <a:off x="335360" y="1700810"/>
            <a:ext cx="11521280" cy="4829801"/>
          </a:xfrm>
        </p:spPr>
        <p:txBody>
          <a:bodyPr>
            <a:normAutofit/>
          </a:bodyPr>
          <a:lstStyle/>
          <a:p>
            <a:pPr marL="0" indent="0">
              <a:lnSpc>
                <a:spcPct val="107000"/>
              </a:lnSpc>
              <a:buNone/>
            </a:pPr>
            <a:r>
              <a:rPr lang="en-GB" sz="3600" kern="100" dirty="0">
                <a:effectLst/>
                <a:latin typeface="Calibri Light" panose="020F0302020204030204" pitchFamily="34" charset="0"/>
                <a:ea typeface="Calibri" panose="020F0502020204030204" pitchFamily="34" charset="0"/>
                <a:cs typeface="Times New Roman" panose="02020603050405020304" pitchFamily="18" charset="0"/>
              </a:rPr>
              <a:t>These are well-established organizations with significant operational capacity, strong governance, and diversified funding sources. They typically have a track record of impact and are focused on sustaining their achievements, influencing policy, and leading in their sector.</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endParaRPr lang="en-ZM"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588487"/>
      </p:ext>
    </p:extLst>
  </p:cSld>
  <p:clrMapOvr>
    <a:masterClrMapping/>
  </p:clrMapOvr>
</p:sld>
</file>

<file path=ppt/theme/theme1.xml><?xml version="1.0" encoding="utf-8"?>
<a:theme xmlns:a="http://schemas.openxmlformats.org/drawingml/2006/main" name="Content">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Slide">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o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46af88-f285-41ce-aa33-9bb72be932d7">
      <Terms xmlns="http://schemas.microsoft.com/office/infopath/2007/PartnerControls"/>
    </lcf76f155ced4ddcb4097134ff3c332f>
    <TaxCatchAll xmlns="c207b57a-8f65-48e1-b2da-9f28af29fb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727BFC26C4874785158E3F87809ADF" ma:contentTypeVersion="12" ma:contentTypeDescription="Create a new document." ma:contentTypeScope="" ma:versionID="0c98caac7926a23950520a65394d1b03">
  <xsd:schema xmlns:xsd="http://www.w3.org/2001/XMLSchema" xmlns:xs="http://www.w3.org/2001/XMLSchema" xmlns:p="http://schemas.microsoft.com/office/2006/metadata/properties" xmlns:ns2="d246af88-f285-41ce-aa33-9bb72be932d7" xmlns:ns3="c207b57a-8f65-48e1-b2da-9f28af29fb2a" targetNamespace="http://schemas.microsoft.com/office/2006/metadata/properties" ma:root="true" ma:fieldsID="beb7bfdb6df250e4f4b425aad399348e" ns2:_="" ns3:_="">
    <xsd:import namespace="d246af88-f285-41ce-aa33-9bb72be932d7"/>
    <xsd:import namespace="c207b57a-8f65-48e1-b2da-9f28af29fb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6af88-f285-41ce-aa33-9bb72be93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5936872-4c25-49c5-bd5d-199fb01e78e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7b57a-8f65-48e1-b2da-9f28af29fb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0ebf5c5-e63d-4ac2-85a4-3e6b25f9577b}" ma:internalName="TaxCatchAll" ma:showField="CatchAllData" ma:web="c207b57a-8f65-48e1-b2da-9f28af29f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3FD3AD-41FB-4ABB-BB07-7A6AF7FFE611}">
  <ds:schemaRefs>
    <ds:schemaRef ds:uri="c207b57a-8f65-48e1-b2da-9f28af29fb2a"/>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d246af88-f285-41ce-aa33-9bb72be932d7"/>
    <ds:schemaRef ds:uri="http://schemas.microsoft.com/office/2006/metadata/properties"/>
  </ds:schemaRefs>
</ds:datastoreItem>
</file>

<file path=customXml/itemProps2.xml><?xml version="1.0" encoding="utf-8"?>
<ds:datastoreItem xmlns:ds="http://schemas.openxmlformats.org/officeDocument/2006/customXml" ds:itemID="{7CD2A78F-EBFF-4C41-B610-047888F9E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6af88-f285-41ce-aa33-9bb72be932d7"/>
    <ds:schemaRef ds:uri="c207b57a-8f65-48e1-b2da-9f28af29f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4F66B6-C709-4D43-98A3-1A77FAF84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Widescreen</PresentationFormat>
  <Paragraphs>109</Paragraphs>
  <Slides>20</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Aptos</vt:lpstr>
      <vt:lpstr>Arial</vt:lpstr>
      <vt:lpstr>Arial Black</vt:lpstr>
      <vt:lpstr>Calibri</vt:lpstr>
      <vt:lpstr>Calibri Light</vt:lpstr>
      <vt:lpstr>Courier New</vt:lpstr>
      <vt:lpstr>Montserrat</vt:lpstr>
      <vt:lpstr>Symbol</vt:lpstr>
      <vt:lpstr>Times New Roman</vt:lpstr>
      <vt:lpstr>Content</vt:lpstr>
      <vt:lpstr>Chapter Slide</vt:lpstr>
      <vt:lpstr>Front Slide</vt:lpstr>
      <vt:lpstr>Design, Delivery and Management of Scottish Government’s International Development Equalities Programme, Women and Girls Fund (WGF)   </vt:lpstr>
      <vt:lpstr>Agenda</vt:lpstr>
      <vt:lpstr>Introducing the WGF </vt:lpstr>
      <vt:lpstr>What is the focus of the Women and girls fund?</vt:lpstr>
      <vt:lpstr>This call is for the Advocacy grant</vt:lpstr>
      <vt:lpstr>Advocacy – what is it?</vt:lpstr>
      <vt:lpstr>Eligibility - TIER 1 - Emerging</vt:lpstr>
      <vt:lpstr>Eligibility - TIER 2 - Intermediate</vt:lpstr>
      <vt:lpstr>Eligibility - TIER 3 - Established</vt:lpstr>
      <vt:lpstr>Capacity development</vt:lpstr>
      <vt:lpstr>Funding limits</vt:lpstr>
      <vt:lpstr>PowerPoint Presentation</vt:lpstr>
      <vt:lpstr>How will the concept notes be assessed?</vt:lpstr>
      <vt:lpstr>PowerPoint Presentation</vt:lpstr>
      <vt:lpstr>Key questions – Application </vt:lpstr>
      <vt:lpstr>Key questions – Budget </vt:lpstr>
      <vt:lpstr>Costs that can be included</vt:lpstr>
      <vt:lpstr>Administrative costs that can be included</vt:lpstr>
      <vt:lpstr>Administrative costs that can be included</vt:lpstr>
      <vt:lpstr>PowerPoint Presentation</vt:lpstr>
    </vt:vector>
  </TitlesOfParts>
  <Company>Ecorys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Girls Fund Inception Meeting 3rd April 2024</dc:title>
  <dc:creator>Barney Shiels</dc:creator>
  <cp:lastModifiedBy>Niza Juma</cp:lastModifiedBy>
  <cp:revision>46</cp:revision>
  <cp:lastPrinted>2024-04-10T14:25:20Z</cp:lastPrinted>
  <dcterms:created xsi:type="dcterms:W3CDTF">2024-04-03T08:40:48Z</dcterms:created>
  <dcterms:modified xsi:type="dcterms:W3CDTF">2025-02-12T07:51:06Z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0x01010087727BFC26C4874785158E3F87809ADF</vt:lpwstr>
  </property>
</Properties>
</file>